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9" r:id="rId7"/>
    <p:sldMasterId id="2147484310" r:id="rId8"/>
    <p:sldMasterId id="2147484335" r:id="rId9"/>
    <p:sldMasterId id="2147484359" r:id="rId10"/>
    <p:sldMasterId id="2147484385" r:id="rId11"/>
    <p:sldMasterId id="2147484407" r:id="rId12"/>
  </p:sldMasterIdLst>
  <p:notesMasterIdLst>
    <p:notesMasterId r:id="rId141"/>
  </p:notesMasterIdLst>
  <p:handoutMasterIdLst>
    <p:handoutMasterId r:id="rId142"/>
  </p:handoutMasterIdLst>
  <p:sldIdLst>
    <p:sldId id="3671" r:id="rId13"/>
    <p:sldId id="1308" r:id="rId14"/>
    <p:sldId id="1449" r:id="rId15"/>
    <p:sldId id="1450" r:id="rId16"/>
    <p:sldId id="1429" r:id="rId17"/>
    <p:sldId id="1526" r:id="rId18"/>
    <p:sldId id="1704" r:id="rId19"/>
    <p:sldId id="1739" r:id="rId20"/>
    <p:sldId id="1740" r:id="rId21"/>
    <p:sldId id="1741" r:id="rId22"/>
    <p:sldId id="1742" r:id="rId23"/>
    <p:sldId id="1743" r:id="rId24"/>
    <p:sldId id="1744" r:id="rId25"/>
    <p:sldId id="1755" r:id="rId26"/>
    <p:sldId id="1711" r:id="rId27"/>
    <p:sldId id="1528" r:id="rId28"/>
    <p:sldId id="1529" r:id="rId29"/>
    <p:sldId id="1460" r:id="rId30"/>
    <p:sldId id="1722" r:id="rId31"/>
    <p:sldId id="1756" r:id="rId32"/>
    <p:sldId id="1451" r:id="rId33"/>
    <p:sldId id="3680" r:id="rId34"/>
    <p:sldId id="1396" r:id="rId35"/>
    <p:sldId id="1432" r:id="rId36"/>
    <p:sldId id="1764" r:id="rId37"/>
    <p:sldId id="1763" r:id="rId38"/>
    <p:sldId id="3657" r:id="rId39"/>
    <p:sldId id="1759" r:id="rId40"/>
    <p:sldId id="1461" r:id="rId41"/>
    <p:sldId id="1462" r:id="rId42"/>
    <p:sldId id="1765" r:id="rId43"/>
    <p:sldId id="1760" r:id="rId44"/>
    <p:sldId id="1463" r:id="rId45"/>
    <p:sldId id="1464" r:id="rId46"/>
    <p:sldId id="1465" r:id="rId47"/>
    <p:sldId id="3643" r:id="rId48"/>
    <p:sldId id="1761" r:id="rId49"/>
    <p:sldId id="1766" r:id="rId50"/>
    <p:sldId id="1458" r:id="rId51"/>
    <p:sldId id="3627" r:id="rId52"/>
    <p:sldId id="3629" r:id="rId53"/>
    <p:sldId id="1456" r:id="rId54"/>
    <p:sldId id="3625" r:id="rId55"/>
    <p:sldId id="1439" r:id="rId56"/>
    <p:sldId id="1459" r:id="rId57"/>
    <p:sldId id="1452" r:id="rId58"/>
    <p:sldId id="1453" r:id="rId59"/>
    <p:sldId id="3648" r:id="rId60"/>
    <p:sldId id="3644" r:id="rId61"/>
    <p:sldId id="1762" r:id="rId62"/>
    <p:sldId id="3628" r:id="rId63"/>
    <p:sldId id="3672" r:id="rId64"/>
    <p:sldId id="1326" r:id="rId65"/>
    <p:sldId id="3669" r:id="rId66"/>
    <p:sldId id="3630" r:id="rId67"/>
    <p:sldId id="3673" r:id="rId68"/>
    <p:sldId id="3674" r:id="rId69"/>
    <p:sldId id="3675" r:id="rId70"/>
    <p:sldId id="3676" r:id="rId71"/>
    <p:sldId id="3677" r:id="rId72"/>
    <p:sldId id="3678" r:id="rId73"/>
    <p:sldId id="3679" r:id="rId74"/>
    <p:sldId id="1467" r:id="rId75"/>
    <p:sldId id="1482" r:id="rId76"/>
    <p:sldId id="1483" r:id="rId77"/>
    <p:sldId id="1484" r:id="rId78"/>
    <p:sldId id="1485" r:id="rId79"/>
    <p:sldId id="1486" r:id="rId80"/>
    <p:sldId id="1478" r:id="rId81"/>
    <p:sldId id="1494" r:id="rId82"/>
    <p:sldId id="1488" r:id="rId83"/>
    <p:sldId id="1489" r:id="rId84"/>
    <p:sldId id="3652" r:id="rId85"/>
    <p:sldId id="1491" r:id="rId86"/>
    <p:sldId id="1492" r:id="rId87"/>
    <p:sldId id="1535" r:id="rId88"/>
    <p:sldId id="1495" r:id="rId89"/>
    <p:sldId id="3632" r:id="rId90"/>
    <p:sldId id="1725" r:id="rId91"/>
    <p:sldId id="1496" r:id="rId92"/>
    <p:sldId id="3631" r:id="rId93"/>
    <p:sldId id="1497" r:id="rId94"/>
    <p:sldId id="1498" r:id="rId95"/>
    <p:sldId id="1499" r:id="rId96"/>
    <p:sldId id="1502" r:id="rId97"/>
    <p:sldId id="1503" r:id="rId98"/>
    <p:sldId id="1504" r:id="rId99"/>
    <p:sldId id="1506" r:id="rId100"/>
    <p:sldId id="1505" r:id="rId101"/>
    <p:sldId id="1726" r:id="rId102"/>
    <p:sldId id="3633" r:id="rId103"/>
    <p:sldId id="3635" r:id="rId104"/>
    <p:sldId id="3636" r:id="rId105"/>
    <p:sldId id="3637" r:id="rId106"/>
    <p:sldId id="3634" r:id="rId107"/>
    <p:sldId id="1470" r:id="rId108"/>
    <p:sldId id="1471" r:id="rId109"/>
    <p:sldId id="3638" r:id="rId110"/>
    <p:sldId id="1730" r:id="rId111"/>
    <p:sldId id="1469" r:id="rId112"/>
    <p:sldId id="3646" r:id="rId113"/>
    <p:sldId id="1444" r:id="rId114"/>
    <p:sldId id="3670" r:id="rId115"/>
    <p:sldId id="1540" r:id="rId116"/>
    <p:sldId id="1507" r:id="rId117"/>
    <p:sldId id="1516" r:id="rId118"/>
    <p:sldId id="1517" r:id="rId119"/>
    <p:sldId id="1546" r:id="rId120"/>
    <p:sldId id="1512" r:id="rId121"/>
    <p:sldId id="1519" r:id="rId122"/>
    <p:sldId id="1542" r:id="rId123"/>
    <p:sldId id="1543" r:id="rId124"/>
    <p:sldId id="1544" r:id="rId125"/>
    <p:sldId id="1513" r:id="rId126"/>
    <p:sldId id="1547" r:id="rId127"/>
    <p:sldId id="1545" r:id="rId128"/>
    <p:sldId id="1514" r:id="rId129"/>
    <p:sldId id="1518" r:id="rId130"/>
    <p:sldId id="3647" r:id="rId131"/>
    <p:sldId id="1701" r:id="rId132"/>
    <p:sldId id="1344" r:id="rId133"/>
    <p:sldId id="1699" r:id="rId134"/>
    <p:sldId id="3681" r:id="rId135"/>
    <p:sldId id="1731" r:id="rId136"/>
    <p:sldId id="3639" r:id="rId137"/>
    <p:sldId id="3640" r:id="rId138"/>
    <p:sldId id="3641" r:id="rId139"/>
    <p:sldId id="3642" r:id="rId1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pyright" id="{03A97106-4757-4324-9571-BFB93EFBD5E0}">
          <p14:sldIdLst>
            <p14:sldId id="3671"/>
          </p14:sldIdLst>
        </p14:section>
        <p14:section name="Title" id="{5B0B8DFF-57E5-4D4B-BA72-542DF84B8E2F}">
          <p14:sldIdLst>
            <p14:sldId id="1308"/>
          </p14:sldIdLst>
        </p14:section>
        <p14:section name="High Level Overview" id="{E0075A73-AFFE-4F07-89A4-3FE4EDFABC5F}">
          <p14:sldIdLst>
            <p14:sldId id="1449"/>
            <p14:sldId id="1450"/>
            <p14:sldId id="1429"/>
            <p14:sldId id="1526"/>
            <p14:sldId id="1704"/>
            <p14:sldId id="1739"/>
            <p14:sldId id="1740"/>
            <p14:sldId id="1741"/>
            <p14:sldId id="1742"/>
            <p14:sldId id="1743"/>
            <p14:sldId id="1744"/>
            <p14:sldId id="1755"/>
            <p14:sldId id="1711"/>
            <p14:sldId id="1528"/>
            <p14:sldId id="1529"/>
          </p14:sldIdLst>
        </p14:section>
        <p14:section name="Atendee Introductions" id="{C76D5025-21F1-4667-8073-AE0B6E30688E}">
          <p14:sldIdLst>
            <p14:sldId id="1460"/>
          </p14:sldIdLst>
        </p14:section>
        <p14:section name="Azure Tools" id="{A6C178D0-76EC-4431-8FAD-BA82DAB6809F}">
          <p14:sldIdLst>
            <p14:sldId id="1722"/>
            <p14:sldId id="1756"/>
          </p14:sldIdLst>
        </p14:section>
        <p14:section name="Azure AD and Service Principals" id="{8B31C3B4-D7EF-41FF-A440-9887578E9EFE}">
          <p14:sldIdLst>
            <p14:sldId id="1451"/>
            <p14:sldId id="3680"/>
            <p14:sldId id="1396"/>
            <p14:sldId id="1432"/>
            <p14:sldId id="1764"/>
            <p14:sldId id="1763"/>
            <p14:sldId id="3657"/>
            <p14:sldId id="1759"/>
          </p14:sldIdLst>
        </p14:section>
        <p14:section name="ARM Templates" id="{2CD7842D-68B7-4F57-B6DC-22597AEBE05A}">
          <p14:sldIdLst>
            <p14:sldId id="1461"/>
            <p14:sldId id="1462"/>
            <p14:sldId id="1765"/>
            <p14:sldId id="1760"/>
            <p14:sldId id="1463"/>
            <p14:sldId id="1464"/>
            <p14:sldId id="1465"/>
            <p14:sldId id="3643"/>
            <p14:sldId id="1761"/>
            <p14:sldId id="1766"/>
          </p14:sldIdLst>
        </p14:section>
        <p14:section name="Azure DevOps" id="{6FDD5085-BD00-4F0A-92F4-98DE490C87A1}">
          <p14:sldIdLst>
            <p14:sldId id="1458"/>
            <p14:sldId id="3627"/>
            <p14:sldId id="3629"/>
            <p14:sldId id="1456"/>
            <p14:sldId id="3625"/>
            <p14:sldId id="1439"/>
          </p14:sldIdLst>
        </p14:section>
        <p14:section name="VS Code and Git" id="{8459A5B0-B8F8-400B-9843-6ACD0D6A1294}">
          <p14:sldIdLst>
            <p14:sldId id="1459"/>
            <p14:sldId id="1452"/>
            <p14:sldId id="1453"/>
            <p14:sldId id="3648"/>
            <p14:sldId id="3644"/>
            <p14:sldId id="1762"/>
            <p14:sldId id="3628"/>
          </p14:sldIdLst>
        </p14:section>
        <p14:section name="End Day One" id="{201A18FA-E9AD-46EE-A531-7A3A18E809E2}">
          <p14:sldIdLst>
            <p14:sldId id="3672"/>
            <p14:sldId id="1326"/>
          </p14:sldIdLst>
        </p14:section>
        <p14:section name="Start Day Two - Recap" id="{9C4F1607-9FCB-4B5A-B38C-752254669E1D}">
          <p14:sldIdLst>
            <p14:sldId id="3669"/>
            <p14:sldId id="3630"/>
            <p14:sldId id="3673"/>
            <p14:sldId id="3674"/>
            <p14:sldId id="3675"/>
            <p14:sldId id="3676"/>
            <p14:sldId id="3677"/>
            <p14:sldId id="3678"/>
            <p14:sldId id="3679"/>
            <p14:sldId id="1467"/>
            <p14:sldId id="1482"/>
            <p14:sldId id="1483"/>
            <p14:sldId id="1484"/>
            <p14:sldId id="1485"/>
            <p14:sldId id="1486"/>
            <p14:sldId id="1478"/>
            <p14:sldId id="1494"/>
            <p14:sldId id="1488"/>
            <p14:sldId id="1489"/>
            <p14:sldId id="3652"/>
            <p14:sldId id="1491"/>
            <p14:sldId id="1492"/>
            <p14:sldId id="1535"/>
          </p14:sldIdLst>
        </p14:section>
        <p14:section name="PowerShell DSC" id="{1EF6F50C-0761-4F00-8DE4-2A625AB9896E}">
          <p14:sldIdLst>
            <p14:sldId id="1495"/>
            <p14:sldId id="3632"/>
            <p14:sldId id="1725"/>
            <p14:sldId id="1496"/>
            <p14:sldId id="3631"/>
            <p14:sldId id="1497"/>
            <p14:sldId id="1498"/>
            <p14:sldId id="1499"/>
            <p14:sldId id="1502"/>
            <p14:sldId id="1503"/>
            <p14:sldId id="1504"/>
            <p14:sldId id="1506"/>
            <p14:sldId id="1505"/>
            <p14:sldId id="1726"/>
          </p14:sldIdLst>
        </p14:section>
        <p14:section name="Azure Storage Accounts" id="{0F82255A-6143-40CF-A77F-B8159EA0ADD1}">
          <p14:sldIdLst>
            <p14:sldId id="3633"/>
            <p14:sldId id="3635"/>
            <p14:sldId id="3636"/>
            <p14:sldId id="3637"/>
            <p14:sldId id="3634"/>
          </p14:sldIdLst>
        </p14:section>
        <p14:section name="Advanced ARM Templates" id="{7B4A4B77-6779-432C-9830-34197E9E9477}">
          <p14:sldIdLst>
            <p14:sldId id="1470"/>
            <p14:sldId id="1471"/>
            <p14:sldId id="3638"/>
            <p14:sldId id="1730"/>
            <p14:sldId id="1469"/>
          </p14:sldIdLst>
        </p14:section>
        <p14:section name="End Day Two" id="{A09E7B06-9839-4310-9BB8-C86B42A6D4F9}">
          <p14:sldIdLst>
            <p14:sldId id="3646"/>
            <p14:sldId id="1444"/>
          </p14:sldIdLst>
        </p14:section>
        <p14:section name="Start Day Three - Recap" id="{15278BDC-EC8B-48BB-8DBD-78C1DE0F776D}">
          <p14:sldIdLst>
            <p14:sldId id="3670"/>
            <p14:sldId id="1540"/>
            <p14:sldId id="1507"/>
            <p14:sldId id="1516"/>
            <p14:sldId id="1517"/>
            <p14:sldId id="1546"/>
            <p14:sldId id="1512"/>
            <p14:sldId id="1519"/>
            <p14:sldId id="1542"/>
            <p14:sldId id="1543"/>
            <p14:sldId id="1544"/>
            <p14:sldId id="1513"/>
            <p14:sldId id="1547"/>
            <p14:sldId id="1545"/>
            <p14:sldId id="1514"/>
            <p14:sldId id="1518"/>
            <p14:sldId id="3647"/>
            <p14:sldId id="1701"/>
            <p14:sldId id="1344"/>
            <p14:sldId id="1699"/>
            <p14:sldId id="3681"/>
            <p14:sldId id="1731"/>
            <p14:sldId id="3639"/>
            <p14:sldId id="3640"/>
            <p14:sldId id="3641"/>
            <p14:sldId id="36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ean Galloghly" initials="SG" lastIdx="5" clrIdx="4">
    <p:extLst>
      <p:ext uri="{19B8F6BF-5375-455C-9EA6-DF929625EA0E}">
        <p15:presenceInfo xmlns:p15="http://schemas.microsoft.com/office/powerpoint/2012/main" userId="ea467f56ae03a330" providerId="Windows Liv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17406D"/>
    <a:srgbClr val="9CC8E9"/>
    <a:srgbClr val="0072C6"/>
    <a:srgbClr val="775F55"/>
    <a:srgbClr val="455F51"/>
    <a:srgbClr val="031B2F"/>
    <a:srgbClr val="107C10"/>
    <a:srgbClr val="FFFF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33"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slide" Target="slides/slide120.xml"/><Relationship Id="rId140" Type="http://schemas.openxmlformats.org/officeDocument/2006/relationships/slide" Target="slides/slide128.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7/21/2019 4:49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7/21/2019 4:49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5:18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84609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1933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1600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46232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2917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8512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534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7076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0702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20569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8747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4154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10318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39026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4779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09688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2036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99818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41269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1424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7387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7032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28211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2816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6748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953334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8063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43333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359783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422581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76400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8509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5:25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70293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18646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7/21/2019 4:49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7/21/2019 4:51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211027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5:27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06936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5:30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4789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654435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33982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260595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462277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18935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37390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5611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782249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90176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032004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281783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848478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37272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926647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478846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031555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52156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236376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85096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69416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709566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801522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05984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699993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763324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6320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7/21/2019 4:49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0799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7/21/2019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75066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267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886197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702509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763603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637747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282078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041533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947932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2984134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3825650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318062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71100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2506558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91063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328725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2312539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1864847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4024838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D9CF777-E37C-4660-AA8C-EDE8A7FC03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8607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7/21/2019 4:49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3230410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833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60028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316697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5053078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3751697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8337598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7/21/2019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418003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2.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tif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tif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9.xml"/><Relationship Id="rId4" Type="http://schemas.openxmlformats.org/officeDocument/2006/relationships/image" Target="../media/image23.jp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9.xml"/><Relationship Id="rId4" Type="http://schemas.openxmlformats.org/officeDocument/2006/relationships/image" Target="../media/image23.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29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0360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2695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9079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66718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1495345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range Name Holder"/>
          <p:cNvSpPr/>
          <p:nvPr userDrawn="1"/>
        </p:nvSpPr>
        <p:spPr bwMode="auto">
          <a:xfrm>
            <a:off x="924638" y="4644365"/>
            <a:ext cx="4683554" cy="235016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6" name="Blue Title Holder"/>
          <p:cNvSpPr/>
          <p:nvPr userDrawn="1"/>
        </p:nvSpPr>
        <p:spPr bwMode="auto">
          <a:xfrm>
            <a:off x="924638" y="2324547"/>
            <a:ext cx="8746675" cy="1883859"/>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2501117"/>
            <a:ext cx="8163563" cy="1553826"/>
          </a:xfrm>
        </p:spPr>
        <p:txBody>
          <a:bodyPr anchor="ctr">
            <a:noAutofit/>
          </a:bodyPr>
          <a:lstStyle>
            <a:lvl1pPr>
              <a:lnSpc>
                <a:spcPct val="90000"/>
              </a:lnSpc>
              <a:defRPr sz="4896"/>
            </a:lvl1pPr>
          </a:lstStyle>
          <a:p>
            <a:r>
              <a:rPr lang="en-US"/>
              <a:t>CLICK TO EDIT MASTER TITLE STYLE</a:t>
            </a:r>
          </a:p>
        </p:txBody>
      </p:sp>
      <p:sp>
        <p:nvSpPr>
          <p:cNvPr id="8" name="Red shape"/>
          <p:cNvSpPr/>
          <p:nvPr userDrawn="1"/>
        </p:nvSpPr>
        <p:spPr bwMode="auto">
          <a:xfrm>
            <a:off x="0" y="2324547"/>
            <a:ext cx="466489" cy="18838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1397848" y="4896167"/>
            <a:ext cx="3900127" cy="1554339"/>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84917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47074"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47372" y="777170"/>
            <a:ext cx="10629387"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DEMO</a:t>
            </a:r>
          </a:p>
        </p:txBody>
      </p:sp>
    </p:spTree>
    <p:extLst>
      <p:ext uri="{BB962C8B-B14F-4D97-AF65-F5344CB8AC3E}">
        <p14:creationId xmlns:p14="http://schemas.microsoft.com/office/powerpoint/2010/main" val="30019174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VIDEO</a:t>
            </a:r>
          </a:p>
        </p:txBody>
      </p:sp>
    </p:spTree>
    <p:extLst>
      <p:ext uri="{BB962C8B-B14F-4D97-AF65-F5344CB8AC3E}">
        <p14:creationId xmlns:p14="http://schemas.microsoft.com/office/powerpoint/2010/main" val="34002935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artner,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PARTNER</a:t>
            </a:r>
          </a:p>
        </p:txBody>
      </p:sp>
    </p:spTree>
    <p:extLst>
      <p:ext uri="{BB962C8B-B14F-4D97-AF65-F5344CB8AC3E}">
        <p14:creationId xmlns:p14="http://schemas.microsoft.com/office/powerpoint/2010/main" val="7196023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CUSTOMER</a:t>
            </a:r>
          </a:p>
        </p:txBody>
      </p:sp>
    </p:spTree>
    <p:extLst>
      <p:ext uri="{BB962C8B-B14F-4D97-AF65-F5344CB8AC3E}">
        <p14:creationId xmlns:p14="http://schemas.microsoft.com/office/powerpoint/2010/main" val="7687273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ANNOUNCEMENT</a:t>
            </a:r>
          </a:p>
        </p:txBody>
      </p:sp>
    </p:spTree>
    <p:extLst>
      <p:ext uri="{BB962C8B-B14F-4D97-AF65-F5344CB8AC3E}">
        <p14:creationId xmlns:p14="http://schemas.microsoft.com/office/powerpoint/2010/main" val="22834202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pendix,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APPENDIX</a:t>
            </a:r>
          </a:p>
        </p:txBody>
      </p:sp>
    </p:spTree>
    <p:extLst>
      <p:ext uri="{BB962C8B-B14F-4D97-AF65-F5344CB8AC3E}">
        <p14:creationId xmlns:p14="http://schemas.microsoft.com/office/powerpoint/2010/main" val="213961730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33151"/>
            <a:ext cx="11375536"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2"/>
            <a:ext cx="11375536"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64880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569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29660" y="1476622"/>
            <a:ext cx="5597872"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07324" y="1476622"/>
            <a:ext cx="5597872"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3419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29660" y="1439621"/>
            <a:ext cx="559787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176074"/>
            <a:ext cx="5596413"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07324" y="1439621"/>
            <a:ext cx="559787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176075"/>
            <a:ext cx="5597872" cy="1610045"/>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7075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1868290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2081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9655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135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29660" y="1476622"/>
            <a:ext cx="11375536" cy="2040559"/>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4328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0" y="1476622"/>
            <a:ext cx="11375536" cy="2040559"/>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98227082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41553" y="544019"/>
            <a:ext cx="8098772" cy="1553823"/>
          </a:xfrm>
        </p:spPr>
        <p:txBody>
          <a:bodyPr anchor="ctr" anchorCtr="0">
            <a:noAutofit/>
          </a:bodyPr>
          <a:lstStyle>
            <a:lvl1pPr>
              <a:lnSpc>
                <a:spcPct val="90000"/>
              </a:lnSpc>
              <a:defRPr sz="4896"/>
            </a:lvl1pPr>
          </a:lstStyle>
          <a:p>
            <a:r>
              <a:rPr lang="en-US"/>
              <a:t>Click to edit Master title style</a:t>
            </a:r>
          </a:p>
        </p:txBody>
      </p:sp>
      <p:sp>
        <p:nvSpPr>
          <p:cNvPr id="3" name="Subtitle 2"/>
          <p:cNvSpPr>
            <a:spLocks noGrp="1"/>
          </p:cNvSpPr>
          <p:nvPr>
            <p:ph type="subTitle" idx="1"/>
          </p:nvPr>
        </p:nvSpPr>
        <p:spPr>
          <a:xfrm>
            <a:off x="6840223" y="2486943"/>
            <a:ext cx="5053634"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309373" y="3964217"/>
            <a:ext cx="10450656"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669" b="0" i="1" u="none" strike="noStrike" kern="1200" cap="none" spc="-655"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Tree>
    <p:extLst>
      <p:ext uri="{BB962C8B-B14F-4D97-AF65-F5344CB8AC3E}">
        <p14:creationId xmlns:p14="http://schemas.microsoft.com/office/powerpoint/2010/main" val="38480098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5" cy="4973884"/>
          </a:xfrm>
          <a:prstGeom prst="rect">
            <a:avLst/>
          </a:prstGeom>
        </p:spPr>
        <p:txBody>
          <a:bodyPr vert="horz" lIns="91440" tIns="45720">
            <a:normAutofit/>
          </a:bodyPr>
          <a:lstStyle>
            <a:lvl1pPr marL="0" indent="0">
              <a:spcBef>
                <a:spcPts val="816"/>
              </a:spcBef>
              <a:buFontTx/>
              <a:buNone/>
              <a:tabLst>
                <a:tab pos="856825" algn="l"/>
              </a:tabLst>
              <a:defRPr sz="2719" baseline="0">
                <a:solidFill>
                  <a:schemeClr val="bg1">
                    <a:lumMod val="75000"/>
                    <a:lumOff val="25000"/>
                  </a:schemeClr>
                </a:solidFill>
                <a:latin typeface="+mn-lt"/>
                <a:cs typeface="Segoe UI Light"/>
              </a:defRPr>
            </a:lvl1pPr>
            <a:lvl2pPr marL="0" indent="0">
              <a:spcBef>
                <a:spcPts val="816"/>
              </a:spcBef>
              <a:buFontTx/>
              <a:buNone/>
              <a:defRPr sz="4079">
                <a:latin typeface="Segoe Pro Light"/>
                <a:cs typeface="Segoe Pro Light"/>
              </a:defRPr>
            </a:lvl2pPr>
            <a:lvl3pPr marL="0" indent="0">
              <a:spcBef>
                <a:spcPts val="816"/>
              </a:spcBef>
              <a:buFontTx/>
              <a:buNone/>
              <a:defRPr sz="4079">
                <a:latin typeface="Segoe Pro Light"/>
                <a:cs typeface="Segoe Pro Light"/>
              </a:defRPr>
            </a:lvl3pPr>
            <a:lvl4pPr marL="0" indent="0">
              <a:spcBef>
                <a:spcPts val="816"/>
              </a:spcBef>
              <a:buFontTx/>
              <a:buNone/>
              <a:defRPr sz="4079">
                <a:latin typeface="Segoe Pro Light"/>
                <a:cs typeface="Segoe Pro Light"/>
              </a:defRPr>
            </a:lvl4pPr>
            <a:lvl5pPr marL="0" indent="0">
              <a:spcBef>
                <a:spcPts val="816"/>
              </a:spcBef>
              <a:buFontTx/>
              <a:buNone/>
              <a:defRPr sz="407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43471"/>
            <a:ext cx="2487295" cy="263534"/>
          </a:xfrm>
          <a:prstGeom prst="rect">
            <a:avLst/>
          </a:prstGeom>
          <a:noFill/>
        </p:spPr>
        <p:txBody>
          <a:bodyPr vert="horz"/>
          <a:lstStyle>
            <a:lvl1pPr marL="0" indent="0">
              <a:spcBef>
                <a:spcPts val="816"/>
              </a:spcBef>
              <a:buFontTx/>
              <a:buNone/>
              <a:defRPr sz="1903"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7" kern="800">
                <a:solidFill>
                  <a:srgbClr val="3F3F3F"/>
                </a:solidFill>
                <a:latin typeface="+mn-lt"/>
                <a:cs typeface="Segoe UI Light"/>
              </a:defRPr>
            </a:lvl1pPr>
          </a:lstStyle>
          <a:p>
            <a:pPr defTabSz="932559"/>
            <a:fld id="{74A398B2-5A34-1A4A-811E-F4027282568C}" type="slidenum">
              <a:rPr lang="en-US" smtClean="0"/>
              <a:pPr defTabSz="932559"/>
              <a:t>‹#›</a:t>
            </a:fld>
            <a:endParaRPr lang="en-US"/>
          </a:p>
        </p:txBody>
      </p:sp>
    </p:spTree>
    <p:extLst>
      <p:ext uri="{BB962C8B-B14F-4D97-AF65-F5344CB8AC3E}">
        <p14:creationId xmlns:p14="http://schemas.microsoft.com/office/powerpoint/2010/main" val="27096124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Subtitle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32559"/>
            <a:fld id="{17060D3C-4028-8F45-B941-6DAA70ECC4AB}" type="datetime1">
              <a:rPr lang="en-US" sz="1836" smtClean="0">
                <a:solidFill>
                  <a:srgbClr val="000000">
                    <a:lumMod val="75000"/>
                    <a:lumOff val="25000"/>
                  </a:srgbClr>
                </a:solidFill>
              </a:rPr>
              <a:pPr defTabSz="932559"/>
              <a:t>7/21/2019</a:t>
            </a:fld>
            <a:endParaRPr lang="en-US" sz="1836">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32559"/>
            <a:fld id="{74A398B2-5A34-1A4A-811E-F4027282568C}" type="slidenum">
              <a:rPr lang="en-US" sz="1836" smtClean="0">
                <a:solidFill>
                  <a:srgbClr val="000000">
                    <a:lumMod val="75000"/>
                    <a:lumOff val="25000"/>
                  </a:srgbClr>
                </a:solidFill>
              </a:rPr>
              <a:pPr defTabSz="932559"/>
              <a:t>‹#›</a:t>
            </a:fld>
            <a:endParaRPr lang="en-US" sz="1836">
              <a:solidFill>
                <a:srgbClr val="000000">
                  <a:lumMod val="75000"/>
                  <a:lumOff val="25000"/>
                </a:srgbClr>
              </a:solidFill>
            </a:endParaRPr>
          </a:p>
        </p:txBody>
      </p:sp>
      <p:sp>
        <p:nvSpPr>
          <p:cNvPr id="10" name="Subtitle 2"/>
          <p:cNvSpPr>
            <a:spLocks noGrp="1"/>
          </p:cNvSpPr>
          <p:nvPr>
            <p:ph type="subTitle" idx="1" hasCustomPrompt="1"/>
          </p:nvPr>
        </p:nvSpPr>
        <p:spPr>
          <a:xfrm>
            <a:off x="310912" y="932603"/>
            <a:ext cx="11814652" cy="466302"/>
          </a:xfrm>
        </p:spPr>
        <p:txBody>
          <a:bodyPr lIns="0" tIns="0" rIns="0" bIns="0" anchor="t" anchorCtr="0">
            <a:normAutofit/>
          </a:bodyPr>
          <a:lstStyle>
            <a:lvl1pPr marL="0" indent="0" algn="l">
              <a:buNone/>
              <a:defRPr sz="2039" b="0" spc="-71" baseline="0">
                <a:solidFill>
                  <a:schemeClr val="bg1">
                    <a:lumMod val="50000"/>
                    <a:lumOff val="50000"/>
                  </a:schemeClr>
                </a:solidFill>
                <a:latin typeface="Segoe UI" pitchFamily="34" charset="0"/>
                <a:ea typeface="Segoe UI" pitchFamily="34" charset="0"/>
                <a:cs typeface="Segoe UI" pitchFamily="34" charset="0"/>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p>
        </p:txBody>
      </p:sp>
      <p:sp>
        <p:nvSpPr>
          <p:cNvPr id="11" name="Title Placeholder 1"/>
          <p:cNvSpPr>
            <a:spLocks noGrp="1"/>
          </p:cNvSpPr>
          <p:nvPr>
            <p:ph type="title" hasCustomPrompt="1"/>
          </p:nvPr>
        </p:nvSpPr>
        <p:spPr>
          <a:xfrm>
            <a:off x="310912" y="233151"/>
            <a:ext cx="11814652" cy="652822"/>
          </a:xfrm>
          <a:prstGeom prst="rect">
            <a:avLst/>
          </a:prstGeom>
        </p:spPr>
        <p:txBody>
          <a:bodyPr vert="horz" lIns="0" tIns="45720" rIns="0" bIns="45720" rtlCol="0" anchor="b">
            <a:noAutofit/>
          </a:bodyPr>
          <a:lstStyle>
            <a:lvl1pPr>
              <a:defRPr sz="3263">
                <a:solidFill>
                  <a:schemeClr val="bg1">
                    <a:lumMod val="75000"/>
                    <a:lumOff val="25000"/>
                  </a:schemeClr>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251046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Rectangle 1"/>
          <p:cNvSpPr/>
          <p:nvPr/>
        </p:nvSpPr>
        <p:spPr bwMode="auto">
          <a:xfrm>
            <a:off x="1" y="3929309"/>
            <a:ext cx="12436474" cy="306521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7421" y="4251820"/>
            <a:ext cx="11865471" cy="829618"/>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49" y="5225453"/>
            <a:ext cx="11849843" cy="1289335"/>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a:extLst>
              <a:ext uri="{FF2B5EF4-FFF2-40B4-BE49-F238E27FC236}">
                <a16:creationId xmlns:a16="http://schemas.microsoft.com/office/drawing/2014/main" id="{7B830E20-D5F4-4208-8003-F8D21AAE5F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13" name="Rectangle 12">
            <a:extLst>
              <a:ext uri="{FF2B5EF4-FFF2-40B4-BE49-F238E27FC236}">
                <a16:creationId xmlns:a16="http://schemas.microsoft.com/office/drawing/2014/main" id="{12EA1E79-2E4E-4D3E-B1CE-B79FDE0D73F6}"/>
              </a:ext>
            </a:extLst>
          </p:cNvPr>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8460918-2748-431A-B240-C0D9631800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22027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a:extLst>
              <a:ext uri="{FF2B5EF4-FFF2-40B4-BE49-F238E27FC236}">
                <a16:creationId xmlns:a16="http://schemas.microsoft.com/office/drawing/2014/main" id="{3DE67A88-E959-4DFB-9154-E23E7AA93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18469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616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2392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82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93529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85980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69799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745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545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6594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6468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0246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3461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965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2036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0929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050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29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80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131B6D28-52D9-4F66-934E-15373E21DCDA}"/>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7043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a:extLst>
              <a:ext uri="{FF2B5EF4-FFF2-40B4-BE49-F238E27FC236}">
                <a16:creationId xmlns:a16="http://schemas.microsoft.com/office/drawing/2014/main" id="{0DEDCEFE-8C05-4636-B92C-F9E91167EDB4}"/>
              </a:ext>
            </a:extLst>
          </p:cNvPr>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5" name="Picture 4">
            <a:extLst>
              <a:ext uri="{FF2B5EF4-FFF2-40B4-BE49-F238E27FC236}">
                <a16:creationId xmlns:a16="http://schemas.microsoft.com/office/drawing/2014/main" id="{20C7738E-3CE2-44FC-AD5D-732C1B0E1D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33815000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320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pPr defTabSz="932597">
              <a:defRPr/>
            </a:pPr>
            <a:fld id="{8116F597-F14F-4590-B4BB-707A3AFD4787}" type="datetime1">
              <a:rPr lang="en-US" sz="1224" smtClean="0">
                <a:solidFill>
                  <a:prstClr val="black">
                    <a:tint val="75000"/>
                  </a:prstClr>
                </a:solidFill>
                <a:latin typeface="Calibri"/>
              </a:rPr>
              <a:pPr defTabSz="932597">
                <a:defRPr/>
              </a:pPr>
              <a:t>7/21/2019</a:t>
            </a:fld>
            <a:endParaRPr lang="en-US" sz="1224">
              <a:solidFill>
                <a:prstClr val="black">
                  <a:tint val="75000"/>
                </a:prstClr>
              </a:solidFill>
              <a:latin typeface="Calibri"/>
            </a:endParaRPr>
          </a:p>
        </p:txBody>
      </p:sp>
      <p:sp>
        <p:nvSpPr>
          <p:cNvPr id="5" name="Slide Number Placeholder 4"/>
          <p:cNvSpPr>
            <a:spLocks noGrp="1"/>
          </p:cNvSpPr>
          <p:nvPr>
            <p:ph type="sldNum" sz="quarter" idx="12"/>
          </p:nvPr>
        </p:nvSpPr>
        <p:spPr>
          <a:xfrm>
            <a:off x="9028104" y="6482889"/>
            <a:ext cx="2798207" cy="372394"/>
          </a:xfrm>
        </p:spPr>
        <p:txBody>
          <a:bodyPr/>
          <a:lstStyle/>
          <a:p>
            <a:pPr algn="r" defTabSz="932597">
              <a:defRPr/>
            </a:pPr>
            <a:fld id="{AFFF257A-30C5-4AFB-911B-BE4CEEA1EA82}" type="slidenum">
              <a:rPr lang="en-US" sz="1224" smtClean="0">
                <a:solidFill>
                  <a:prstClr val="black">
                    <a:tint val="75000"/>
                  </a:prstClr>
                </a:solidFill>
                <a:latin typeface="Calibri"/>
              </a:rPr>
              <a:pPr algn="r" defTabSz="932597">
                <a:defRPr/>
              </a:pPr>
              <a:t>‹#›</a:t>
            </a:fld>
            <a:endParaRPr lang="en-US" sz="1224">
              <a:solidFill>
                <a:prstClr val="black">
                  <a:tint val="75000"/>
                </a:prstClr>
              </a:solidFill>
              <a:latin typeface="Calibri"/>
            </a:endParaRPr>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p:cNvSpPr txBox="1">
            <a:spLocks/>
          </p:cNvSpPr>
          <p:nvPr/>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9277564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4592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grpSp>
        <p:nvGrpSpPr>
          <p:cNvPr id="12" name="Group 11"/>
          <p:cNvGrpSpPr>
            <a:grpSpLocks noChangeAspect="1"/>
          </p:cNvGrpSpPr>
          <p:nvPr/>
        </p:nvGrpSpPr>
        <p:grpSpPr bwMode="gray">
          <a:xfrm>
            <a:off x="457518" y="468553"/>
            <a:ext cx="1681413" cy="360979"/>
            <a:chOff x="457200" y="1643393"/>
            <a:chExt cx="4492753" cy="964540"/>
          </a:xfrm>
        </p:grpSpPr>
        <p:pic>
          <p:nvPicPr>
            <p:cNvPr id="13" name="Picture 12"/>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bwMode="auto">
          <a:xfrm>
            <a:off x="274638" y="3033529"/>
            <a:ext cx="6400800" cy="3481572"/>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33528"/>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2328"/>
            <a:ext cx="6402388" cy="1652773"/>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35409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3985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1131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73272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383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49202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93583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1247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3022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45458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24597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19200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730110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7671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2710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129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409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973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95634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628322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807394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15048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698889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8"/>
            <a:ext cx="2009666" cy="739243"/>
          </a:xfrm>
          <a:prstGeom prst="rect">
            <a:avLst/>
          </a:prstGeom>
        </p:spPr>
      </p:pic>
    </p:spTree>
    <p:extLst>
      <p:ext uri="{BB962C8B-B14F-4D97-AF65-F5344CB8AC3E}">
        <p14:creationId xmlns:p14="http://schemas.microsoft.com/office/powerpoint/2010/main" val="308948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849379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4018424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9779445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5888563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4901182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7141670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59419783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4348148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288188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7495549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3389710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68852035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629024371"/>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6"/>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28017123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spTree>
    <p:extLst>
      <p:ext uri="{BB962C8B-B14F-4D97-AF65-F5344CB8AC3E}">
        <p14:creationId xmlns:p14="http://schemas.microsoft.com/office/powerpoint/2010/main" val="646101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1691761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152600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282400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01025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288233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3471352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1654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393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6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27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823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42400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10868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540253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8483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234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7313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625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9001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5973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79134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28861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375965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09758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47301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48573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2568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268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06934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5091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083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060665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40302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935200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8576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1839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6672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2915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7317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6891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1912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01837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44692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82604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15177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002383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7961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47180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220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9912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56065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1148704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21230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946363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3683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96632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977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2530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336439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9616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6416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19208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25876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84497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51394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5355725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9825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theme" Target="../theme/theme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theme" Target="../theme/theme6.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image" Target="../media/image7.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theme" Target="../theme/theme7.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image" Target="../media/image1.png"/><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image" Target="../media/image15.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theme" Target="../theme/theme9.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image" Target="../media/image1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357" r:id="rId1"/>
    <p:sldLayoutId id="2147484170" r:id="rId2"/>
    <p:sldLayoutId id="2147484167" r:id="rId3"/>
    <p:sldLayoutId id="2147484087" r:id="rId4"/>
    <p:sldLayoutId id="2147484098" r:id="rId5"/>
    <p:sldLayoutId id="2147484107" r:id="rId6"/>
    <p:sldLayoutId id="2147484086" r:id="rId7"/>
    <p:sldLayoutId id="2147484099" r:id="rId8"/>
    <p:sldLayoutId id="2147484100" r:id="rId9"/>
    <p:sldLayoutId id="2147484106" r:id="rId10"/>
    <p:sldLayoutId id="2147484089" r:id="rId11"/>
    <p:sldLayoutId id="2147484092" r:id="rId12"/>
    <p:sldLayoutId id="2147484105" r:id="rId13"/>
    <p:sldLayoutId id="2147484182" r:id="rId14"/>
    <p:sldLayoutId id="2147484130" r:id="rId15"/>
    <p:sldLayoutId id="2147484101" r:id="rId16"/>
    <p:sldLayoutId id="2147484102" r:id="rId17"/>
    <p:sldLayoutId id="2147484093" r:id="rId18"/>
    <p:sldLayoutId id="2147484127" r:id="rId19"/>
    <p:sldLayoutId id="2147484128" r:id="rId20"/>
    <p:sldLayoutId id="2147484129" r:id="rId21"/>
    <p:sldLayoutId id="2147484094" r:id="rId22"/>
    <p:sldLayoutId id="2147484195" r:id="rId23"/>
    <p:sldLayoutId id="214748435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62376968"/>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4234181"/>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09329205"/>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621530"/>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411961"/>
      </p:ext>
    </p:extLst>
  </p:cSld>
  <p:clrMap bg1="dk1" tx1="lt1" bg2="dk2" tx2="lt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6" r:id="rId20"/>
  </p:sldLayoutIdLst>
  <p:transition>
    <p:fade/>
  </p:transition>
  <p:txStyles>
    <p:titleStyle>
      <a:lvl1pPr algn="l" defTabSz="932559" rtl="0" eaLnBrk="1" latinLnBrk="0" hangingPunct="1">
        <a:lnSpc>
          <a:spcPct val="90000"/>
        </a:lnSpc>
        <a:spcBef>
          <a:spcPct val="0"/>
        </a:spcBef>
        <a:buNone/>
        <a:defRPr lang="en-US" sz="4488" b="0" kern="1200" cap="none" spc="-102" baseline="0" dirty="0" smtClean="0">
          <a:ln w="3175">
            <a:noFill/>
          </a:ln>
          <a:gradFill flip="none" rotWithShape="1">
            <a:gsLst>
              <a:gs pos="0">
                <a:schemeClr val="tx1"/>
              </a:gs>
              <a:gs pos="86000">
                <a:schemeClr val="tx1"/>
              </a:gs>
            </a:gsLst>
            <a:lin ang="5400000" scaled="0"/>
            <a:tileRect/>
          </a:gradFill>
          <a:effectLst/>
          <a:latin typeface="Segoe UI Light" pitchFamily="34" charset="0"/>
          <a:ea typeface="+mn-ea"/>
          <a:cs typeface="Arial" charset="0"/>
        </a:defRPr>
      </a:lvl1pPr>
    </p:titleStyle>
    <p:bodyStyle>
      <a:lvl1pPr marL="469536" indent="-469536" algn="l" defTabSz="932559" rtl="0" eaLnBrk="1" latinLnBrk="0" hangingPunct="1">
        <a:lnSpc>
          <a:spcPct val="90000"/>
        </a:lnSpc>
        <a:spcBef>
          <a:spcPct val="20000"/>
        </a:spcBef>
        <a:buClr>
          <a:schemeClr val="accent2"/>
        </a:buClr>
        <a:buSzPct val="100000"/>
        <a:buFont typeface="Wingdings" pitchFamily="2" charset="2"/>
        <a:buChar char="§"/>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Clr>
          <a:schemeClr val="accent2"/>
        </a:buClr>
        <a:buSzPct val="100000"/>
        <a:buFont typeface="Wingdings" pitchFamily="2" charset="2"/>
        <a:buChar char="§"/>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Clr>
          <a:schemeClr val="accent2"/>
        </a:buClr>
        <a:buSzPct val="100000"/>
        <a:buFont typeface="Wingdings" pitchFamily="2" charset="2"/>
        <a:buChar char="§"/>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Clr>
          <a:schemeClr val="accent2"/>
        </a:buClr>
        <a:buSzPct val="100000"/>
        <a:buFont typeface="Wingdings" pitchFamily="2" charset="2"/>
        <a:buChar char="§"/>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Clr>
          <a:schemeClr val="accent2"/>
        </a:buClr>
        <a:buSzPct val="100000"/>
        <a:buFont typeface="Wingdings" pitchFamily="2" charset="2"/>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pic>
        <p:nvPicPr>
          <p:cNvPr id="5" name="Picture 4">
            <a:extLst>
              <a:ext uri="{FF2B5EF4-FFF2-40B4-BE49-F238E27FC236}">
                <a16:creationId xmlns:a16="http://schemas.microsoft.com/office/drawing/2014/main" id="{5A19B99F-443A-484E-B8E9-6297137E82C3}"/>
              </a:ext>
            </a:extLst>
          </p:cNvPr>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7358112"/>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37180546"/>
      </p:ext>
    </p:extLst>
  </p:cSld>
  <p:clrMap bg1="dk1" tx1="lt1" bg2="dk2" tx2="lt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996786455"/>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149.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1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149.xml"/></Relationships>
</file>

<file path=ppt/slides/_rels/slide1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43.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http://www.donovanbrown.com/post/what-is-devops" TargetMode="External"/><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9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3.xml"/><Relationship Id="rId1" Type="http://schemas.openxmlformats.org/officeDocument/2006/relationships/themeOverride" Target="../theme/themeOverride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3.xml"/><Relationship Id="rId1" Type="http://schemas.openxmlformats.org/officeDocument/2006/relationships/themeOverride" Target="../theme/themeOverride3.xml"/><Relationship Id="rId5" Type="http://schemas.openxmlformats.org/officeDocument/2006/relationships/image" Target="../media/image73.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endParaRPr kumimoji="0" lang="en-US" sz="5400" b="0" i="0" u="none" strike="noStrike" kern="1200" cap="none" spc="0" normalizeH="0" baseline="0" noProof="0" dirty="0">
              <a:ln>
                <a:noFill/>
              </a:ln>
              <a:solidFill>
                <a:srgbClr val="0072C6"/>
              </a:solidFill>
              <a:effectLst/>
              <a:uLnTx/>
              <a:uFillTx/>
              <a:latin typeface="Segoe UI" pitchFamily="34" charset="0"/>
              <a:cs typeface="Segoe UI" pitchFamily="34" charset="0"/>
            </a:endParaRPr>
          </a:p>
        </p:txBody>
      </p:sp>
      <p:sp>
        <p:nvSpPr>
          <p:cNvPr id="5" name="Rectangle 2">
            <a:extLst>
              <a:ext uri="{FF2B5EF4-FFF2-40B4-BE49-F238E27FC236}">
                <a16:creationId xmlns:a16="http://schemas.microsoft.com/office/drawing/2014/main" id="{BA23BC11-B1CF-4464-A1DC-7FC9C2903737}"/>
              </a:ext>
            </a:extLst>
          </p:cNvPr>
          <p:cNvSpPr>
            <a:spLocks noChangeArrowheads="1"/>
          </p:cNvSpPr>
          <p:nvPr/>
        </p:nvSpPr>
        <p:spPr bwMode="auto">
          <a:xfrm>
            <a:off x="395326" y="153924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 Copyright (c) Microsoft Corporation. // Licensed under the MIT license.</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245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739086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sp>
        <p:nvSpPr>
          <p:cNvPr id="57" name="Rounded Rectangle 1">
            <a:extLst>
              <a:ext uri="{FF2B5EF4-FFF2-40B4-BE49-F238E27FC236}">
                <a16:creationId xmlns:a16="http://schemas.microsoft.com/office/drawing/2014/main" id="{42B311C8-CDEF-4819-B0E3-5D9B70B8D47E}"/>
              </a:ext>
            </a:extLst>
          </p:cNvPr>
          <p:cNvSpPr/>
          <p:nvPr/>
        </p:nvSpPr>
        <p:spPr bwMode="auto">
          <a:xfrm>
            <a:off x="1452915" y="3348127"/>
            <a:ext cx="9101566" cy="1449493"/>
          </a:xfrm>
          <a:prstGeom prst="roundRect">
            <a:avLst>
              <a:gd name="adj" fmla="val 3872"/>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ounded Rectangle 58">
            <a:extLst>
              <a:ext uri="{FF2B5EF4-FFF2-40B4-BE49-F238E27FC236}">
                <a16:creationId xmlns:a16="http://schemas.microsoft.com/office/drawing/2014/main" id="{1A13FF08-AB50-4A85-B1D2-A210BCFE1529}"/>
              </a:ext>
            </a:extLst>
          </p:cNvPr>
          <p:cNvSpPr/>
          <p:nvPr/>
        </p:nvSpPr>
        <p:spPr bwMode="auto">
          <a:xfrm>
            <a:off x="4605235" y="1357265"/>
            <a:ext cx="2743200" cy="2743200"/>
          </a:xfrm>
          <a:prstGeom prst="roundRect">
            <a:avLst>
              <a:gd name="adj" fmla="val 49869"/>
            </a:avLst>
          </a:prstGeom>
          <a:solidFill>
            <a:srgbClr val="FFFFFF"/>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ransform">
            <a:extLst>
              <a:ext uri="{FF2B5EF4-FFF2-40B4-BE49-F238E27FC236}">
                <a16:creationId xmlns:a16="http://schemas.microsoft.com/office/drawing/2014/main" id="{58B47CC7-BEC7-4178-8A61-FDC1F6E4B613}"/>
              </a:ext>
            </a:extLst>
          </p:cNvPr>
          <p:cNvSpPr/>
          <p:nvPr/>
        </p:nvSpPr>
        <p:spPr bwMode="auto">
          <a:xfrm>
            <a:off x="7636778" y="5580247"/>
            <a:ext cx="3147737"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Application</a:t>
            </a:r>
          </a:p>
        </p:txBody>
      </p:sp>
      <p:sp>
        <p:nvSpPr>
          <p:cNvPr id="60" name="optimize">
            <a:extLst>
              <a:ext uri="{FF2B5EF4-FFF2-40B4-BE49-F238E27FC236}">
                <a16:creationId xmlns:a16="http://schemas.microsoft.com/office/drawing/2014/main" id="{F159E0B3-87A9-4837-A465-0B512BF1C2ED}"/>
              </a:ext>
            </a:extLst>
          </p:cNvPr>
          <p:cNvSpPr/>
          <p:nvPr/>
        </p:nvSpPr>
        <p:spPr bwMode="auto">
          <a:xfrm>
            <a:off x="4775404" y="5576032"/>
            <a:ext cx="2535269"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Platform</a:t>
            </a:r>
          </a:p>
        </p:txBody>
      </p:sp>
      <p:sp>
        <p:nvSpPr>
          <p:cNvPr id="61" name="empower">
            <a:extLst>
              <a:ext uri="{FF2B5EF4-FFF2-40B4-BE49-F238E27FC236}">
                <a16:creationId xmlns:a16="http://schemas.microsoft.com/office/drawing/2014/main" id="{C54EEEBD-C376-472C-961C-6933FAF815F7}"/>
              </a:ext>
            </a:extLst>
          </p:cNvPr>
          <p:cNvSpPr/>
          <p:nvPr/>
        </p:nvSpPr>
        <p:spPr bwMode="auto">
          <a:xfrm>
            <a:off x="1835624" y="5554247"/>
            <a:ext cx="2358745"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Infrastructure</a:t>
            </a:r>
          </a:p>
        </p:txBody>
      </p:sp>
      <p:grpSp>
        <p:nvGrpSpPr>
          <p:cNvPr id="62" name="Group 61">
            <a:extLst>
              <a:ext uri="{FF2B5EF4-FFF2-40B4-BE49-F238E27FC236}">
                <a16:creationId xmlns:a16="http://schemas.microsoft.com/office/drawing/2014/main" id="{0F4BF30D-F2D0-4EA9-957E-216EF43FB362}"/>
              </a:ext>
            </a:extLst>
          </p:cNvPr>
          <p:cNvGrpSpPr/>
          <p:nvPr/>
        </p:nvGrpSpPr>
        <p:grpSpPr>
          <a:xfrm>
            <a:off x="2498217" y="4236413"/>
            <a:ext cx="1055712" cy="1055712"/>
            <a:chOff x="4521419" y="3125621"/>
            <a:chExt cx="1077163" cy="1077161"/>
          </a:xfrm>
        </p:grpSpPr>
        <p:sp>
          <p:nvSpPr>
            <p:cNvPr id="63" name="Oval 62">
              <a:extLst>
                <a:ext uri="{FF2B5EF4-FFF2-40B4-BE49-F238E27FC236}">
                  <a16:creationId xmlns:a16="http://schemas.microsoft.com/office/drawing/2014/main" id="{66EC3FE7-3345-4702-B61E-597A318E3BDA}"/>
                </a:ext>
              </a:extLst>
            </p:cNvPr>
            <p:cNvSpPr/>
            <p:nvPr/>
          </p:nvSpPr>
          <p:spPr bwMode="auto">
            <a:xfrm>
              <a:off x="4521419" y="3125621"/>
              <a:ext cx="1077163" cy="1077161"/>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64" name="Group 63">
              <a:extLst>
                <a:ext uri="{FF2B5EF4-FFF2-40B4-BE49-F238E27FC236}">
                  <a16:creationId xmlns:a16="http://schemas.microsoft.com/office/drawing/2014/main" id="{68EE6459-64FE-4352-88EC-41F6E679EAEC}"/>
                </a:ext>
              </a:extLst>
            </p:cNvPr>
            <p:cNvGrpSpPr/>
            <p:nvPr/>
          </p:nvGrpSpPr>
          <p:grpSpPr>
            <a:xfrm>
              <a:off x="4845876" y="3389884"/>
              <a:ext cx="428242" cy="548640"/>
              <a:chOff x="4744392" y="3360420"/>
              <a:chExt cx="428242" cy="548640"/>
            </a:xfrm>
          </p:grpSpPr>
          <p:sp>
            <p:nvSpPr>
              <p:cNvPr id="65" name="Freeform 49">
                <a:extLst>
                  <a:ext uri="{FF2B5EF4-FFF2-40B4-BE49-F238E27FC236}">
                    <a16:creationId xmlns:a16="http://schemas.microsoft.com/office/drawing/2014/main" id="{8CFD7E8B-A8FD-45F4-A23C-B8EC75BF3F70}"/>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rgbClr val="FFFFFF"/>
              </a:solidFill>
              <a:ln w="9525">
                <a:solidFill>
                  <a:srgbClr val="00BCF2"/>
                </a:solidFill>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66" name="Freeform 50">
                <a:extLst>
                  <a:ext uri="{FF2B5EF4-FFF2-40B4-BE49-F238E27FC236}">
                    <a16:creationId xmlns:a16="http://schemas.microsoft.com/office/drawing/2014/main" id="{3B72B0F9-EEC7-427E-82B6-260B401A5D49}"/>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rgbClr val="FFFFFF"/>
              </a:solidFill>
              <a:ln w="9525">
                <a:solidFill>
                  <a:srgbClr val="00BCF2"/>
                </a:solidFill>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grpSp>
      </p:grpSp>
      <p:grpSp>
        <p:nvGrpSpPr>
          <p:cNvPr id="67" name="Group 66">
            <a:extLst>
              <a:ext uri="{FF2B5EF4-FFF2-40B4-BE49-F238E27FC236}">
                <a16:creationId xmlns:a16="http://schemas.microsoft.com/office/drawing/2014/main" id="{C1432672-410D-4C43-B41C-B15FDFF0262D}"/>
              </a:ext>
            </a:extLst>
          </p:cNvPr>
          <p:cNvGrpSpPr/>
          <p:nvPr/>
        </p:nvGrpSpPr>
        <p:grpSpPr>
          <a:xfrm>
            <a:off x="5450838" y="4232304"/>
            <a:ext cx="1055712" cy="1055712"/>
            <a:chOff x="6837892" y="3125621"/>
            <a:chExt cx="1077161" cy="1077161"/>
          </a:xfrm>
        </p:grpSpPr>
        <p:sp>
          <p:nvSpPr>
            <p:cNvPr id="68" name="Oval 67">
              <a:extLst>
                <a:ext uri="{FF2B5EF4-FFF2-40B4-BE49-F238E27FC236}">
                  <a16:creationId xmlns:a16="http://schemas.microsoft.com/office/drawing/2014/main" id="{5FE48E2C-4CDD-4EC6-A971-1EBAE811E3A8}"/>
                </a:ext>
              </a:extLst>
            </p:cNvPr>
            <p:cNvSpPr/>
            <p:nvPr/>
          </p:nvSpPr>
          <p:spPr bwMode="auto">
            <a:xfrm>
              <a:off x="6837892" y="3125621"/>
              <a:ext cx="1077161" cy="1077161"/>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69" name="Group 68">
              <a:extLst>
                <a:ext uri="{FF2B5EF4-FFF2-40B4-BE49-F238E27FC236}">
                  <a16:creationId xmlns:a16="http://schemas.microsoft.com/office/drawing/2014/main" id="{4ECAA70F-FEFD-4292-8382-6371A2B9F78F}"/>
                </a:ext>
              </a:extLst>
            </p:cNvPr>
            <p:cNvGrpSpPr/>
            <p:nvPr/>
          </p:nvGrpSpPr>
          <p:grpSpPr>
            <a:xfrm>
              <a:off x="7102157" y="3389884"/>
              <a:ext cx="548640" cy="548640"/>
              <a:chOff x="7198793" y="3360420"/>
              <a:chExt cx="548640" cy="548640"/>
            </a:xfrm>
          </p:grpSpPr>
          <p:sp>
            <p:nvSpPr>
              <p:cNvPr id="70" name="Line 9">
                <a:extLst>
                  <a:ext uri="{FF2B5EF4-FFF2-40B4-BE49-F238E27FC236}">
                    <a16:creationId xmlns:a16="http://schemas.microsoft.com/office/drawing/2014/main" id="{2F42A226-7213-40F3-96F2-A7A1259DBC5C}"/>
                  </a:ext>
                </a:extLst>
              </p:cNvPr>
              <p:cNvSpPr>
                <a:spLocks noChangeShapeType="1"/>
              </p:cNvSpPr>
              <p:nvPr/>
            </p:nvSpPr>
            <p:spPr bwMode="auto">
              <a:xfrm>
                <a:off x="7530844" y="3775499"/>
                <a:ext cx="18315" cy="39988"/>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1" name="Line 10">
                <a:extLst>
                  <a:ext uri="{FF2B5EF4-FFF2-40B4-BE49-F238E27FC236}">
                    <a16:creationId xmlns:a16="http://schemas.microsoft.com/office/drawing/2014/main" id="{AB671AA3-39AC-4452-9D2A-B710C31B6A51}"/>
                  </a:ext>
                </a:extLst>
              </p:cNvPr>
              <p:cNvSpPr>
                <a:spLocks noChangeShapeType="1"/>
              </p:cNvSpPr>
              <p:nvPr/>
            </p:nvSpPr>
            <p:spPr bwMode="auto">
              <a:xfrm>
                <a:off x="7397068" y="3457992"/>
                <a:ext cx="18315" cy="35990"/>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2" name="Line 11">
                <a:extLst>
                  <a:ext uri="{FF2B5EF4-FFF2-40B4-BE49-F238E27FC236}">
                    <a16:creationId xmlns:a16="http://schemas.microsoft.com/office/drawing/2014/main" id="{795A8F78-70DC-4CE5-BD43-C729B9DA58C5}"/>
                  </a:ext>
                </a:extLst>
              </p:cNvPr>
              <p:cNvSpPr>
                <a:spLocks noChangeShapeType="1"/>
              </p:cNvSpPr>
              <p:nvPr/>
            </p:nvSpPr>
            <p:spPr bwMode="auto">
              <a:xfrm flipH="1">
                <a:off x="7401049" y="3775499"/>
                <a:ext cx="14333" cy="39988"/>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3" name="Line 12">
                <a:extLst>
                  <a:ext uri="{FF2B5EF4-FFF2-40B4-BE49-F238E27FC236}">
                    <a16:creationId xmlns:a16="http://schemas.microsoft.com/office/drawing/2014/main" id="{AC47E550-DBF6-4733-A47F-58A72F5905AC}"/>
                  </a:ext>
                </a:extLst>
              </p:cNvPr>
              <p:cNvSpPr>
                <a:spLocks noChangeShapeType="1"/>
              </p:cNvSpPr>
              <p:nvPr/>
            </p:nvSpPr>
            <p:spPr bwMode="auto">
              <a:xfrm flipH="1">
                <a:off x="7530844" y="3457992"/>
                <a:ext cx="14333" cy="35990"/>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4" name="Freeform 13">
                <a:extLst>
                  <a:ext uri="{FF2B5EF4-FFF2-40B4-BE49-F238E27FC236}">
                    <a16:creationId xmlns:a16="http://schemas.microsoft.com/office/drawing/2014/main" id="{B1192D89-5F3B-4553-937A-CD461AA35AA5}"/>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5" name="Line 14">
                <a:extLst>
                  <a:ext uri="{FF2B5EF4-FFF2-40B4-BE49-F238E27FC236}">
                    <a16:creationId xmlns:a16="http://schemas.microsoft.com/office/drawing/2014/main" id="{8AB73E67-A846-4399-A698-12D1D03D9104}"/>
                  </a:ext>
                </a:extLst>
              </p:cNvPr>
              <p:cNvSpPr>
                <a:spLocks noChangeShapeType="1"/>
              </p:cNvSpPr>
              <p:nvPr/>
            </p:nvSpPr>
            <p:spPr bwMode="auto">
              <a:xfrm>
                <a:off x="7613657" y="3692323"/>
                <a:ext cx="39814" cy="18395"/>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6" name="Line 15">
                <a:extLst>
                  <a:ext uri="{FF2B5EF4-FFF2-40B4-BE49-F238E27FC236}">
                    <a16:creationId xmlns:a16="http://schemas.microsoft.com/office/drawing/2014/main" id="{8E3C926C-DC0F-4D34-B7DC-9BFAA7CD543C}"/>
                  </a:ext>
                </a:extLst>
              </p:cNvPr>
              <p:cNvSpPr>
                <a:spLocks noChangeShapeType="1"/>
              </p:cNvSpPr>
              <p:nvPr/>
            </p:nvSpPr>
            <p:spPr bwMode="auto">
              <a:xfrm>
                <a:off x="7292755" y="3562761"/>
                <a:ext cx="39814" cy="14396"/>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7" name="Line 16">
                <a:extLst>
                  <a:ext uri="{FF2B5EF4-FFF2-40B4-BE49-F238E27FC236}">
                    <a16:creationId xmlns:a16="http://schemas.microsoft.com/office/drawing/2014/main" id="{08ACC24C-7E2B-4EDF-A029-E8153C484E7D}"/>
                  </a:ext>
                </a:extLst>
              </p:cNvPr>
              <p:cNvSpPr>
                <a:spLocks noChangeShapeType="1"/>
              </p:cNvSpPr>
              <p:nvPr/>
            </p:nvSpPr>
            <p:spPr bwMode="auto">
              <a:xfrm flipV="1">
                <a:off x="7613657" y="3562761"/>
                <a:ext cx="39814" cy="14396"/>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8" name="Line 17">
                <a:extLst>
                  <a:ext uri="{FF2B5EF4-FFF2-40B4-BE49-F238E27FC236}">
                    <a16:creationId xmlns:a16="http://schemas.microsoft.com/office/drawing/2014/main" id="{246C0708-0068-465D-BFF6-F74FB6B88454}"/>
                  </a:ext>
                </a:extLst>
              </p:cNvPr>
              <p:cNvSpPr>
                <a:spLocks noChangeShapeType="1"/>
              </p:cNvSpPr>
              <p:nvPr/>
            </p:nvSpPr>
            <p:spPr bwMode="auto">
              <a:xfrm flipV="1">
                <a:off x="7292755" y="3692323"/>
                <a:ext cx="39814" cy="18395"/>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9" name="Freeform 18">
                <a:extLst>
                  <a:ext uri="{FF2B5EF4-FFF2-40B4-BE49-F238E27FC236}">
                    <a16:creationId xmlns:a16="http://schemas.microsoft.com/office/drawing/2014/main" id="{8E85F840-06C0-4B37-A144-8A038A55FFA5}"/>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80" name="Freeform 19">
                <a:extLst>
                  <a:ext uri="{FF2B5EF4-FFF2-40B4-BE49-F238E27FC236}">
                    <a16:creationId xmlns:a16="http://schemas.microsoft.com/office/drawing/2014/main" id="{4CB688CB-4D2D-4332-9406-300C8E610CC8}"/>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81" name="Oval 20">
                <a:extLst>
                  <a:ext uri="{FF2B5EF4-FFF2-40B4-BE49-F238E27FC236}">
                    <a16:creationId xmlns:a16="http://schemas.microsoft.com/office/drawing/2014/main" id="{9D3A7116-6E3C-4F19-83D8-76BFAAAC629A}"/>
                  </a:ext>
                </a:extLst>
              </p:cNvPr>
              <p:cNvSpPr>
                <a:spLocks noChangeArrowheads="1"/>
              </p:cNvSpPr>
              <p:nvPr/>
            </p:nvSpPr>
            <p:spPr bwMode="auto">
              <a:xfrm>
                <a:off x="7325402" y="3486783"/>
                <a:ext cx="295422" cy="295914"/>
              </a:xfrm>
              <a:prstGeom prst="ellipse">
                <a:avLst/>
              </a:prstGeom>
              <a:noFill/>
              <a:ln w="317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grpSp>
      </p:grpSp>
      <p:grpSp>
        <p:nvGrpSpPr>
          <p:cNvPr id="82" name="Group 81">
            <a:extLst>
              <a:ext uri="{FF2B5EF4-FFF2-40B4-BE49-F238E27FC236}">
                <a16:creationId xmlns:a16="http://schemas.microsoft.com/office/drawing/2014/main" id="{3C25CCAA-ABC4-4228-80B4-0D154CBCDB1D}"/>
              </a:ext>
            </a:extLst>
          </p:cNvPr>
          <p:cNvGrpSpPr/>
          <p:nvPr/>
        </p:nvGrpSpPr>
        <p:grpSpPr>
          <a:xfrm>
            <a:off x="8633032" y="4249140"/>
            <a:ext cx="1055712" cy="1055712"/>
            <a:chOff x="9154367" y="3125624"/>
            <a:chExt cx="1077161" cy="1077162"/>
          </a:xfrm>
        </p:grpSpPr>
        <p:sp>
          <p:nvSpPr>
            <p:cNvPr id="83" name="Oval 82">
              <a:extLst>
                <a:ext uri="{FF2B5EF4-FFF2-40B4-BE49-F238E27FC236}">
                  <a16:creationId xmlns:a16="http://schemas.microsoft.com/office/drawing/2014/main" id="{858DA181-D929-407D-843F-684587632104}"/>
                </a:ext>
              </a:extLst>
            </p:cNvPr>
            <p:cNvSpPr/>
            <p:nvPr/>
          </p:nvSpPr>
          <p:spPr bwMode="auto">
            <a:xfrm>
              <a:off x="9154367" y="3125624"/>
              <a:ext cx="1077161" cy="1077162"/>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84" name="Group 83">
              <a:extLst>
                <a:ext uri="{FF2B5EF4-FFF2-40B4-BE49-F238E27FC236}">
                  <a16:creationId xmlns:a16="http://schemas.microsoft.com/office/drawing/2014/main" id="{2E6B9F9B-C31C-436F-B459-1521FCFB7095}"/>
                </a:ext>
              </a:extLst>
            </p:cNvPr>
            <p:cNvGrpSpPr/>
            <p:nvPr/>
          </p:nvGrpSpPr>
          <p:grpSpPr>
            <a:xfrm>
              <a:off x="9428560" y="3419042"/>
              <a:ext cx="477440" cy="476756"/>
              <a:chOff x="-2627313" y="-174625"/>
              <a:chExt cx="2216150" cy="2212975"/>
            </a:xfrm>
          </p:grpSpPr>
          <p:sp>
            <p:nvSpPr>
              <p:cNvPr id="85" name="Freeform 5">
                <a:extLst>
                  <a:ext uri="{FF2B5EF4-FFF2-40B4-BE49-F238E27FC236}">
                    <a16:creationId xmlns:a16="http://schemas.microsoft.com/office/drawing/2014/main" id="{EA615760-B654-408B-80AC-7F39A809533A}"/>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6" name="Freeform 6">
                <a:extLst>
                  <a:ext uri="{FF2B5EF4-FFF2-40B4-BE49-F238E27FC236}">
                    <a16:creationId xmlns:a16="http://schemas.microsoft.com/office/drawing/2014/main" id="{0B56AF1E-A455-45D6-A511-512C8FAA86C4}"/>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7" name="Line 7">
                <a:extLst>
                  <a:ext uri="{FF2B5EF4-FFF2-40B4-BE49-F238E27FC236}">
                    <a16:creationId xmlns:a16="http://schemas.microsoft.com/office/drawing/2014/main" id="{D4F12FDB-9512-46F7-95F6-CD0DBFB29B00}"/>
                  </a:ext>
                </a:extLst>
              </p:cNvPr>
              <p:cNvSpPr>
                <a:spLocks noChangeShapeType="1"/>
              </p:cNvSpPr>
              <p:nvPr/>
            </p:nvSpPr>
            <p:spPr bwMode="auto">
              <a:xfrm>
                <a:off x="-1882775" y="568325"/>
                <a:ext cx="0" cy="1470025"/>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8" name="Line 8">
                <a:extLst>
                  <a:ext uri="{FF2B5EF4-FFF2-40B4-BE49-F238E27FC236}">
                    <a16:creationId xmlns:a16="http://schemas.microsoft.com/office/drawing/2014/main" id="{ED3D69ED-A7E4-4F26-A6DF-9A3F8263CE12}"/>
                  </a:ext>
                </a:extLst>
              </p:cNvPr>
              <p:cNvSpPr>
                <a:spLocks noChangeShapeType="1"/>
              </p:cNvSpPr>
              <p:nvPr/>
            </p:nvSpPr>
            <p:spPr bwMode="auto">
              <a:xfrm>
                <a:off x="-1900238" y="-174625"/>
                <a:ext cx="762000" cy="74295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9" name="Line 9">
                <a:extLst>
                  <a:ext uri="{FF2B5EF4-FFF2-40B4-BE49-F238E27FC236}">
                    <a16:creationId xmlns:a16="http://schemas.microsoft.com/office/drawing/2014/main" id="{855B454F-4D26-4430-9E9E-C528E6FC029A}"/>
                  </a:ext>
                </a:extLst>
              </p:cNvPr>
              <p:cNvSpPr>
                <a:spLocks noChangeShapeType="1"/>
              </p:cNvSpPr>
              <p:nvPr/>
            </p:nvSpPr>
            <p:spPr bwMode="auto">
              <a:xfrm>
                <a:off x="-1536700" y="188912"/>
                <a:ext cx="744537"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grpSp>
      </p:grpSp>
      <p:sp>
        <p:nvSpPr>
          <p:cNvPr id="90" name="Business Trans large">
            <a:extLst>
              <a:ext uri="{FF2B5EF4-FFF2-40B4-BE49-F238E27FC236}">
                <a16:creationId xmlns:a16="http://schemas.microsoft.com/office/drawing/2014/main" id="{24E17F61-E80E-4F80-A0CC-51DACD131C16}"/>
              </a:ext>
            </a:extLst>
          </p:cNvPr>
          <p:cNvSpPr txBox="1"/>
          <p:nvPr/>
        </p:nvSpPr>
        <p:spPr>
          <a:xfrm>
            <a:off x="4633897" y="2154422"/>
            <a:ext cx="2714092" cy="805281"/>
          </a:xfrm>
          <a:prstGeom prst="rect">
            <a:avLst/>
          </a:prstGeom>
          <a:noFill/>
          <a:ln w="25400">
            <a:noFill/>
            <a:miter lim="800000"/>
          </a:ln>
        </p:spPr>
        <p:txBody>
          <a:bodyPr wrap="square" lIns="0" tIns="0" rIns="0" bIns="0" rtlCol="0" anchor="ctr">
            <a:noAutofit/>
          </a:bodyPr>
          <a:lstStyle/>
          <a:p>
            <a:pPr algn="ctr" defTabSz="896203">
              <a:defRPr/>
            </a:pPr>
            <a:r>
              <a:rPr lang="en-US" sz="2800" kern="0">
                <a:ln w="3175">
                  <a:noFill/>
                </a:ln>
                <a:gradFill>
                  <a:gsLst>
                    <a:gs pos="0">
                      <a:srgbClr val="00BCF2"/>
                    </a:gs>
                    <a:gs pos="100000">
                      <a:srgbClr val="00BCF2"/>
                    </a:gs>
                  </a:gsLst>
                  <a:lin ang="5400000" scaled="1"/>
                </a:gradFill>
                <a:latin typeface="Segoe UI Light"/>
                <a:ea typeface="ＭＳ Ｐゴシック"/>
                <a:cs typeface="Segoe UI Semibold" panose="020B0702040204020203" pitchFamily="34" charset="0"/>
              </a:rPr>
              <a:t>Holistic Deployments</a:t>
            </a:r>
          </a:p>
        </p:txBody>
      </p:sp>
      <p:sp>
        <p:nvSpPr>
          <p:cNvPr id="92" name="TextBox 91">
            <a:extLst>
              <a:ext uri="{FF2B5EF4-FFF2-40B4-BE49-F238E27FC236}">
                <a16:creationId xmlns:a16="http://schemas.microsoft.com/office/drawing/2014/main" id="{085D6809-AE6A-4C13-A70B-A9C04780C5F7}"/>
              </a:ext>
            </a:extLst>
          </p:cNvPr>
          <p:cNvSpPr txBox="1"/>
          <p:nvPr/>
        </p:nvSpPr>
        <p:spPr>
          <a:xfrm>
            <a:off x="7340912" y="2465296"/>
            <a:ext cx="3070479" cy="723913"/>
          </a:xfrm>
          <a:prstGeom prst="rect">
            <a:avLst/>
          </a:prstGeom>
          <a:noFill/>
          <a:ln>
            <a:noFill/>
          </a:ln>
        </p:spPr>
        <p:txBody>
          <a:bodyPr wrap="square" lIns="179213" tIns="143370" rIns="179213"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defTabSz="914180">
              <a:spcAft>
                <a:spcPts val="588"/>
              </a:spcAft>
              <a:defRPr/>
            </a:pPr>
            <a:r>
              <a:rPr lang="en-US" sz="1568" b="0">
                <a:gradFill>
                  <a:gsLst>
                    <a:gs pos="0">
                      <a:srgbClr val="00BCF2"/>
                    </a:gs>
                    <a:gs pos="100000">
                      <a:srgbClr val="00BCF2"/>
                    </a:gs>
                  </a:gsLst>
                  <a:lin ang="5400000" scaled="1"/>
                </a:gradFill>
                <a:latin typeface="Segoe UI Semibold" panose="020B0702040204020203" pitchFamily="34" charset="0"/>
                <a:ea typeface="ＭＳ Ｐゴシック"/>
              </a:rPr>
              <a:t>Reinvent</a:t>
            </a:r>
            <a:r>
              <a:rPr lang="en-US" sz="1568" b="0" spc="49">
                <a:gradFill>
                  <a:gsLst>
                    <a:gs pos="17424">
                      <a:srgbClr val="0072C6"/>
                    </a:gs>
                    <a:gs pos="61000">
                      <a:srgbClr val="0072C6"/>
                    </a:gs>
                  </a:gsLst>
                  <a:lin ang="5400000" scaled="1"/>
                </a:gradFill>
                <a:latin typeface="Segoe UI Semibold" panose="020B0702040204020203" pitchFamily="34" charset="0"/>
                <a:ea typeface="ＭＳ Ｐゴシック"/>
              </a:rPr>
              <a:t> </a:t>
            </a: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productivity</a:t>
            </a:r>
            <a:b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b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&amp; business processes</a:t>
            </a:r>
          </a:p>
        </p:txBody>
      </p:sp>
      <p:sp>
        <p:nvSpPr>
          <p:cNvPr id="93" name="TextBox 92">
            <a:extLst>
              <a:ext uri="{FF2B5EF4-FFF2-40B4-BE49-F238E27FC236}">
                <a16:creationId xmlns:a16="http://schemas.microsoft.com/office/drawing/2014/main" id="{87FC9CCD-9968-4091-9772-CD849E1FAB8E}"/>
              </a:ext>
            </a:extLst>
          </p:cNvPr>
          <p:cNvSpPr txBox="1"/>
          <p:nvPr/>
        </p:nvSpPr>
        <p:spPr>
          <a:xfrm>
            <a:off x="1588187" y="2468903"/>
            <a:ext cx="3070479" cy="723913"/>
          </a:xfrm>
          <a:prstGeom prst="rect">
            <a:avLst/>
          </a:prstGeom>
          <a:noFill/>
          <a:ln>
            <a:noFill/>
          </a:ln>
        </p:spPr>
        <p:txBody>
          <a:bodyPr wrap="square" lIns="179213" tIns="143370" rIns="179213"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r" defTabSz="914180">
              <a:spcAft>
                <a:spcPts val="588"/>
              </a:spcAft>
              <a:defRPr/>
            </a:pPr>
            <a:r>
              <a:rPr lang="en-US" sz="1568" b="0">
                <a:gradFill>
                  <a:gsLst>
                    <a:gs pos="0">
                      <a:srgbClr val="00BCF2"/>
                    </a:gs>
                    <a:gs pos="100000">
                      <a:srgbClr val="00BCF2"/>
                    </a:gs>
                  </a:gsLst>
                  <a:lin ang="5400000" scaled="1"/>
                </a:gradFill>
                <a:latin typeface="Segoe UI Semibold" panose="020B0702040204020203" pitchFamily="34" charset="0"/>
                <a:ea typeface="ＭＳ Ｐゴシック"/>
              </a:rPr>
              <a:t>Build </a:t>
            </a: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the intelligent</a:t>
            </a:r>
            <a:b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b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cloud platform</a:t>
            </a:r>
          </a:p>
        </p:txBody>
      </p:sp>
      <p:grpSp>
        <p:nvGrpSpPr>
          <p:cNvPr id="94" name="Group 93">
            <a:extLst>
              <a:ext uri="{FF2B5EF4-FFF2-40B4-BE49-F238E27FC236}">
                <a16:creationId xmlns:a16="http://schemas.microsoft.com/office/drawing/2014/main" id="{6AFBA0EF-F621-47F1-85E8-C152D8C3EFBB}"/>
              </a:ext>
            </a:extLst>
          </p:cNvPr>
          <p:cNvGrpSpPr/>
          <p:nvPr/>
        </p:nvGrpSpPr>
        <p:grpSpPr>
          <a:xfrm>
            <a:off x="6840394" y="3054222"/>
            <a:ext cx="758103" cy="758103"/>
            <a:chOff x="5868805" y="1519797"/>
            <a:chExt cx="773506" cy="773507"/>
          </a:xfrm>
        </p:grpSpPr>
        <p:sp>
          <p:nvSpPr>
            <p:cNvPr id="95" name="Oval 94">
              <a:extLst>
                <a:ext uri="{FF2B5EF4-FFF2-40B4-BE49-F238E27FC236}">
                  <a16:creationId xmlns:a16="http://schemas.microsoft.com/office/drawing/2014/main" id="{47DF0330-2FFA-4DF1-9E56-947415CDC8B7}"/>
                </a:ext>
              </a:extLst>
            </p:cNvPr>
            <p:cNvSpPr/>
            <p:nvPr/>
          </p:nvSpPr>
          <p:spPr bwMode="auto">
            <a:xfrm>
              <a:off x="5868805" y="1519797"/>
              <a:ext cx="773506" cy="773507"/>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96" name="Group 95">
              <a:extLst>
                <a:ext uri="{FF2B5EF4-FFF2-40B4-BE49-F238E27FC236}">
                  <a16:creationId xmlns:a16="http://schemas.microsoft.com/office/drawing/2014/main" id="{853A3A92-5E79-4B0C-A879-AE3C28012474}"/>
                </a:ext>
              </a:extLst>
            </p:cNvPr>
            <p:cNvGrpSpPr/>
            <p:nvPr/>
          </p:nvGrpSpPr>
          <p:grpSpPr>
            <a:xfrm>
              <a:off x="6061379" y="1718176"/>
              <a:ext cx="396225" cy="380986"/>
              <a:chOff x="6076950" y="2319338"/>
              <a:chExt cx="330200" cy="317500"/>
            </a:xfrm>
            <a:solidFill>
              <a:srgbClr val="FFFFFF"/>
            </a:solidFill>
          </p:grpSpPr>
          <p:sp>
            <p:nvSpPr>
              <p:cNvPr id="97" name="Freeform 20">
                <a:extLst>
                  <a:ext uri="{FF2B5EF4-FFF2-40B4-BE49-F238E27FC236}">
                    <a16:creationId xmlns:a16="http://schemas.microsoft.com/office/drawing/2014/main" id="{838C241A-12F8-45B2-BB6C-3ED0EE7A7679}"/>
                  </a:ext>
                </a:extLst>
              </p:cNvPr>
              <p:cNvSpPr>
                <a:spLocks/>
              </p:cNvSpPr>
              <p:nvPr/>
            </p:nvSpPr>
            <p:spPr bwMode="auto">
              <a:xfrm>
                <a:off x="6086475" y="2319338"/>
                <a:ext cx="320675" cy="317500"/>
              </a:xfrm>
              <a:custGeom>
                <a:avLst/>
                <a:gdLst>
                  <a:gd name="T0" fmla="*/ 65 w 131"/>
                  <a:gd name="T1" fmla="*/ 131 h 131"/>
                  <a:gd name="T2" fmla="*/ 26 w 131"/>
                  <a:gd name="T3" fmla="*/ 118 h 131"/>
                  <a:gd name="T4" fmla="*/ 30 w 131"/>
                  <a:gd name="T5" fmla="*/ 113 h 131"/>
                  <a:gd name="T6" fmla="*/ 65 w 131"/>
                  <a:gd name="T7" fmla="*/ 125 h 131"/>
                  <a:gd name="T8" fmla="*/ 125 w 131"/>
                  <a:gd name="T9" fmla="*/ 65 h 131"/>
                  <a:gd name="T10" fmla="*/ 65 w 131"/>
                  <a:gd name="T11" fmla="*/ 6 h 131"/>
                  <a:gd name="T12" fmla="*/ 6 w 131"/>
                  <a:gd name="T13" fmla="*/ 65 h 131"/>
                  <a:gd name="T14" fmla="*/ 12 w 131"/>
                  <a:gd name="T15" fmla="*/ 91 h 131"/>
                  <a:gd name="T16" fmla="*/ 7 w 131"/>
                  <a:gd name="T17" fmla="*/ 94 h 131"/>
                  <a:gd name="T18" fmla="*/ 0 w 131"/>
                  <a:gd name="T19" fmla="*/ 65 h 131"/>
                  <a:gd name="T20" fmla="*/ 65 w 131"/>
                  <a:gd name="T21" fmla="*/ 0 h 131"/>
                  <a:gd name="T22" fmla="*/ 131 w 131"/>
                  <a:gd name="T23" fmla="*/ 65 h 131"/>
                  <a:gd name="T24" fmla="*/ 65 w 131"/>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65" y="131"/>
                    </a:moveTo>
                    <a:cubicBezTo>
                      <a:pt x="51" y="131"/>
                      <a:pt x="38" y="126"/>
                      <a:pt x="26" y="118"/>
                    </a:cubicBezTo>
                    <a:cubicBezTo>
                      <a:pt x="30" y="113"/>
                      <a:pt x="30" y="113"/>
                      <a:pt x="30" y="113"/>
                    </a:cubicBezTo>
                    <a:cubicBezTo>
                      <a:pt x="40" y="121"/>
                      <a:pt x="52" y="125"/>
                      <a:pt x="65" y="125"/>
                    </a:cubicBezTo>
                    <a:cubicBezTo>
                      <a:pt x="98" y="125"/>
                      <a:pt x="125" y="98"/>
                      <a:pt x="125" y="65"/>
                    </a:cubicBezTo>
                    <a:cubicBezTo>
                      <a:pt x="125" y="33"/>
                      <a:pt x="98" y="6"/>
                      <a:pt x="65" y="6"/>
                    </a:cubicBezTo>
                    <a:cubicBezTo>
                      <a:pt x="33" y="6"/>
                      <a:pt x="6" y="33"/>
                      <a:pt x="6" y="65"/>
                    </a:cubicBezTo>
                    <a:cubicBezTo>
                      <a:pt x="6" y="74"/>
                      <a:pt x="8" y="83"/>
                      <a:pt x="12" y="91"/>
                    </a:cubicBezTo>
                    <a:cubicBezTo>
                      <a:pt x="7" y="94"/>
                      <a:pt x="7" y="94"/>
                      <a:pt x="7" y="94"/>
                    </a:cubicBezTo>
                    <a:cubicBezTo>
                      <a:pt x="2" y="85"/>
                      <a:pt x="0" y="75"/>
                      <a:pt x="0" y="65"/>
                    </a:cubicBezTo>
                    <a:cubicBezTo>
                      <a:pt x="0" y="30"/>
                      <a:pt x="29" y="0"/>
                      <a:pt x="65" y="0"/>
                    </a:cubicBezTo>
                    <a:cubicBezTo>
                      <a:pt x="101" y="0"/>
                      <a:pt x="131" y="30"/>
                      <a:pt x="131" y="65"/>
                    </a:cubicBezTo>
                    <a:cubicBezTo>
                      <a:pt x="131" y="101"/>
                      <a:pt x="101" y="131"/>
                      <a:pt x="65"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98" name="Freeform 21">
                <a:extLst>
                  <a:ext uri="{FF2B5EF4-FFF2-40B4-BE49-F238E27FC236}">
                    <a16:creationId xmlns:a16="http://schemas.microsoft.com/office/drawing/2014/main" id="{7894319C-7281-435F-BE59-BE803C2C1034}"/>
                  </a:ext>
                </a:extLst>
              </p:cNvPr>
              <p:cNvSpPr>
                <a:spLocks/>
              </p:cNvSpPr>
              <p:nvPr/>
            </p:nvSpPr>
            <p:spPr bwMode="auto">
              <a:xfrm>
                <a:off x="6235700" y="2357438"/>
                <a:ext cx="92075" cy="193675"/>
              </a:xfrm>
              <a:custGeom>
                <a:avLst/>
                <a:gdLst>
                  <a:gd name="T0" fmla="*/ 52 w 58"/>
                  <a:gd name="T1" fmla="*/ 122 h 122"/>
                  <a:gd name="T2" fmla="*/ 0 w 58"/>
                  <a:gd name="T3" fmla="*/ 80 h 122"/>
                  <a:gd name="T4" fmla="*/ 0 w 58"/>
                  <a:gd name="T5" fmla="*/ 0 h 122"/>
                  <a:gd name="T6" fmla="*/ 9 w 58"/>
                  <a:gd name="T7" fmla="*/ 0 h 122"/>
                  <a:gd name="T8" fmla="*/ 9 w 58"/>
                  <a:gd name="T9" fmla="*/ 75 h 122"/>
                  <a:gd name="T10" fmla="*/ 58 w 58"/>
                  <a:gd name="T11" fmla="*/ 115 h 122"/>
                  <a:gd name="T12" fmla="*/ 52 w 58"/>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58" h="122">
                    <a:moveTo>
                      <a:pt x="52" y="122"/>
                    </a:moveTo>
                    <a:lnTo>
                      <a:pt x="0" y="80"/>
                    </a:lnTo>
                    <a:lnTo>
                      <a:pt x="0" y="0"/>
                    </a:lnTo>
                    <a:lnTo>
                      <a:pt x="9" y="0"/>
                    </a:lnTo>
                    <a:lnTo>
                      <a:pt x="9" y="75"/>
                    </a:lnTo>
                    <a:lnTo>
                      <a:pt x="58" y="115"/>
                    </a:lnTo>
                    <a:lnTo>
                      <a:pt x="5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99" name="Freeform 22">
                <a:extLst>
                  <a:ext uri="{FF2B5EF4-FFF2-40B4-BE49-F238E27FC236}">
                    <a16:creationId xmlns:a16="http://schemas.microsoft.com/office/drawing/2014/main" id="{544A55CE-550B-4086-9F7C-1F717EC8EAA4}"/>
                  </a:ext>
                </a:extLst>
              </p:cNvPr>
              <p:cNvSpPr>
                <a:spLocks/>
              </p:cNvSpPr>
              <p:nvPr/>
            </p:nvSpPr>
            <p:spPr bwMode="auto">
              <a:xfrm>
                <a:off x="6076950" y="2509838"/>
                <a:ext cx="52388" cy="47625"/>
              </a:xfrm>
              <a:custGeom>
                <a:avLst/>
                <a:gdLst>
                  <a:gd name="T0" fmla="*/ 27 w 33"/>
                  <a:gd name="T1" fmla="*/ 30 h 30"/>
                  <a:gd name="T2" fmla="*/ 0 w 33"/>
                  <a:gd name="T3" fmla="*/ 23 h 30"/>
                  <a:gd name="T4" fmla="*/ 1 w 33"/>
                  <a:gd name="T5" fmla="*/ 16 h 30"/>
                  <a:gd name="T6" fmla="*/ 20 w 33"/>
                  <a:gd name="T7" fmla="*/ 19 h 30"/>
                  <a:gd name="T8" fmla="*/ 26 w 33"/>
                  <a:gd name="T9" fmla="*/ 0 h 30"/>
                  <a:gd name="T10" fmla="*/ 33 w 33"/>
                  <a:gd name="T11" fmla="*/ 4 h 30"/>
                  <a:gd name="T12" fmla="*/ 27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27" y="30"/>
                    </a:moveTo>
                    <a:lnTo>
                      <a:pt x="0" y="23"/>
                    </a:lnTo>
                    <a:lnTo>
                      <a:pt x="1" y="16"/>
                    </a:lnTo>
                    <a:lnTo>
                      <a:pt x="20" y="19"/>
                    </a:lnTo>
                    <a:lnTo>
                      <a:pt x="26" y="0"/>
                    </a:lnTo>
                    <a:lnTo>
                      <a:pt x="33" y="4"/>
                    </a:lnTo>
                    <a:lnTo>
                      <a:pt x="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grpSp>
      </p:grpSp>
      <p:grpSp>
        <p:nvGrpSpPr>
          <p:cNvPr id="100" name="Group 99">
            <a:extLst>
              <a:ext uri="{FF2B5EF4-FFF2-40B4-BE49-F238E27FC236}">
                <a16:creationId xmlns:a16="http://schemas.microsoft.com/office/drawing/2014/main" id="{38FCE4E5-2925-4945-8DFC-991AE9412023}"/>
              </a:ext>
            </a:extLst>
          </p:cNvPr>
          <p:cNvGrpSpPr/>
          <p:nvPr/>
        </p:nvGrpSpPr>
        <p:grpSpPr>
          <a:xfrm>
            <a:off x="4330688" y="3031261"/>
            <a:ext cx="758103" cy="758103"/>
            <a:chOff x="7567970" y="4455961"/>
            <a:chExt cx="773506" cy="773505"/>
          </a:xfrm>
        </p:grpSpPr>
        <p:sp>
          <p:nvSpPr>
            <p:cNvPr id="101" name="Oval 100">
              <a:extLst>
                <a:ext uri="{FF2B5EF4-FFF2-40B4-BE49-F238E27FC236}">
                  <a16:creationId xmlns:a16="http://schemas.microsoft.com/office/drawing/2014/main" id="{BD5BE112-9BD9-4A5C-BA4D-AFEAD875B3D0}"/>
                </a:ext>
              </a:extLst>
            </p:cNvPr>
            <p:cNvSpPr/>
            <p:nvPr/>
          </p:nvSpPr>
          <p:spPr bwMode="auto">
            <a:xfrm>
              <a:off x="7567970" y="4455961"/>
              <a:ext cx="773506" cy="773505"/>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102" name="Group 101">
              <a:extLst>
                <a:ext uri="{FF2B5EF4-FFF2-40B4-BE49-F238E27FC236}">
                  <a16:creationId xmlns:a16="http://schemas.microsoft.com/office/drawing/2014/main" id="{DE17EC4F-D658-407C-8679-AEE0B03D23B9}"/>
                </a:ext>
              </a:extLst>
            </p:cNvPr>
            <p:cNvGrpSpPr/>
            <p:nvPr/>
          </p:nvGrpSpPr>
          <p:grpSpPr>
            <a:xfrm>
              <a:off x="7670890" y="4678435"/>
              <a:ext cx="567669" cy="329552"/>
              <a:chOff x="7419975" y="4786313"/>
              <a:chExt cx="473075" cy="274637"/>
            </a:xfrm>
            <a:solidFill>
              <a:srgbClr val="FFFFFF"/>
            </a:solidFill>
          </p:grpSpPr>
          <p:sp>
            <p:nvSpPr>
              <p:cNvPr id="103" name="Freeform 14">
                <a:extLst>
                  <a:ext uri="{FF2B5EF4-FFF2-40B4-BE49-F238E27FC236}">
                    <a16:creationId xmlns:a16="http://schemas.microsoft.com/office/drawing/2014/main" id="{52588CC5-CE05-4740-9318-74FBFE52FC58}"/>
                  </a:ext>
                </a:extLst>
              </p:cNvPr>
              <p:cNvSpPr>
                <a:spLocks/>
              </p:cNvSpPr>
              <p:nvPr/>
            </p:nvSpPr>
            <p:spPr bwMode="auto">
              <a:xfrm>
                <a:off x="7419975" y="4786313"/>
                <a:ext cx="473075" cy="252412"/>
              </a:xfrm>
              <a:custGeom>
                <a:avLst/>
                <a:gdLst>
                  <a:gd name="T0" fmla="*/ 154 w 193"/>
                  <a:gd name="T1" fmla="*/ 103 h 103"/>
                  <a:gd name="T2" fmla="*/ 114 w 193"/>
                  <a:gd name="T3" fmla="*/ 103 h 103"/>
                  <a:gd name="T4" fmla="*/ 114 w 193"/>
                  <a:gd name="T5" fmla="*/ 97 h 103"/>
                  <a:gd name="T6" fmla="*/ 154 w 193"/>
                  <a:gd name="T7" fmla="*/ 97 h 103"/>
                  <a:gd name="T8" fmla="*/ 187 w 193"/>
                  <a:gd name="T9" fmla="*/ 64 h 103"/>
                  <a:gd name="T10" fmla="*/ 154 w 193"/>
                  <a:gd name="T11" fmla="*/ 31 h 103"/>
                  <a:gd name="T12" fmla="*/ 131 w 193"/>
                  <a:gd name="T13" fmla="*/ 41 h 103"/>
                  <a:gd name="T14" fmla="*/ 127 w 193"/>
                  <a:gd name="T15" fmla="*/ 45 h 103"/>
                  <a:gd name="T16" fmla="*/ 124 w 193"/>
                  <a:gd name="T17" fmla="*/ 33 h 103"/>
                  <a:gd name="T18" fmla="*/ 82 w 193"/>
                  <a:gd name="T19" fmla="*/ 6 h 103"/>
                  <a:gd name="T20" fmla="*/ 37 w 193"/>
                  <a:gd name="T21" fmla="*/ 42 h 103"/>
                  <a:gd name="T22" fmla="*/ 36 w 193"/>
                  <a:gd name="T23" fmla="*/ 51 h 103"/>
                  <a:gd name="T24" fmla="*/ 29 w 193"/>
                  <a:gd name="T25" fmla="*/ 50 h 103"/>
                  <a:gd name="T26" fmla="*/ 6 w 193"/>
                  <a:gd name="T27" fmla="*/ 73 h 103"/>
                  <a:gd name="T28" fmla="*/ 24 w 193"/>
                  <a:gd name="T29" fmla="*/ 96 h 103"/>
                  <a:gd name="T30" fmla="*/ 29 w 193"/>
                  <a:gd name="T31" fmla="*/ 97 h 103"/>
                  <a:gd name="T32" fmla="*/ 78 w 193"/>
                  <a:gd name="T33" fmla="*/ 97 h 103"/>
                  <a:gd name="T34" fmla="*/ 78 w 193"/>
                  <a:gd name="T35" fmla="*/ 103 h 103"/>
                  <a:gd name="T36" fmla="*/ 28 w 193"/>
                  <a:gd name="T37" fmla="*/ 102 h 103"/>
                  <a:gd name="T38" fmla="*/ 23 w 193"/>
                  <a:gd name="T39" fmla="*/ 102 h 103"/>
                  <a:gd name="T40" fmla="*/ 0 w 193"/>
                  <a:gd name="T41" fmla="*/ 73 h 103"/>
                  <a:gd name="T42" fmla="*/ 29 w 193"/>
                  <a:gd name="T43" fmla="*/ 44 h 103"/>
                  <a:gd name="T44" fmla="*/ 31 w 193"/>
                  <a:gd name="T45" fmla="*/ 44 h 103"/>
                  <a:gd name="T46" fmla="*/ 31 w 193"/>
                  <a:gd name="T47" fmla="*/ 41 h 103"/>
                  <a:gd name="T48" fmla="*/ 82 w 193"/>
                  <a:gd name="T49" fmla="*/ 0 h 103"/>
                  <a:gd name="T50" fmla="*/ 129 w 193"/>
                  <a:gd name="T51" fmla="*/ 31 h 103"/>
                  <a:gd name="T52" fmla="*/ 130 w 193"/>
                  <a:gd name="T53" fmla="*/ 34 h 103"/>
                  <a:gd name="T54" fmla="*/ 154 w 193"/>
                  <a:gd name="T55" fmla="*/ 25 h 103"/>
                  <a:gd name="T56" fmla="*/ 193 w 193"/>
                  <a:gd name="T57" fmla="*/ 64 h 103"/>
                  <a:gd name="T58" fmla="*/ 154 w 193"/>
                  <a:gd name="T5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3" h="103">
                    <a:moveTo>
                      <a:pt x="154" y="103"/>
                    </a:moveTo>
                    <a:cubicBezTo>
                      <a:pt x="114" y="103"/>
                      <a:pt x="114" y="103"/>
                      <a:pt x="114" y="103"/>
                    </a:cubicBezTo>
                    <a:cubicBezTo>
                      <a:pt x="114" y="97"/>
                      <a:pt x="114" y="97"/>
                      <a:pt x="114" y="97"/>
                    </a:cubicBezTo>
                    <a:cubicBezTo>
                      <a:pt x="154" y="97"/>
                      <a:pt x="154" y="97"/>
                      <a:pt x="154" y="97"/>
                    </a:cubicBezTo>
                    <a:cubicBezTo>
                      <a:pt x="173" y="97"/>
                      <a:pt x="187" y="82"/>
                      <a:pt x="187" y="64"/>
                    </a:cubicBezTo>
                    <a:cubicBezTo>
                      <a:pt x="187" y="46"/>
                      <a:pt x="173" y="31"/>
                      <a:pt x="154" y="31"/>
                    </a:cubicBezTo>
                    <a:cubicBezTo>
                      <a:pt x="146" y="31"/>
                      <a:pt x="137" y="34"/>
                      <a:pt x="131" y="41"/>
                    </a:cubicBezTo>
                    <a:cubicBezTo>
                      <a:pt x="127" y="45"/>
                      <a:pt x="127" y="45"/>
                      <a:pt x="127" y="45"/>
                    </a:cubicBezTo>
                    <a:cubicBezTo>
                      <a:pt x="124" y="33"/>
                      <a:pt x="124" y="33"/>
                      <a:pt x="124" y="33"/>
                    </a:cubicBezTo>
                    <a:cubicBezTo>
                      <a:pt x="117" y="16"/>
                      <a:pt x="100" y="6"/>
                      <a:pt x="82" y="6"/>
                    </a:cubicBezTo>
                    <a:cubicBezTo>
                      <a:pt x="60" y="6"/>
                      <a:pt x="42" y="21"/>
                      <a:pt x="37" y="42"/>
                    </a:cubicBezTo>
                    <a:cubicBezTo>
                      <a:pt x="36" y="51"/>
                      <a:pt x="36" y="51"/>
                      <a:pt x="36" y="51"/>
                    </a:cubicBezTo>
                    <a:cubicBezTo>
                      <a:pt x="29" y="50"/>
                      <a:pt x="29" y="50"/>
                      <a:pt x="29" y="50"/>
                    </a:cubicBezTo>
                    <a:cubicBezTo>
                      <a:pt x="16" y="50"/>
                      <a:pt x="6" y="61"/>
                      <a:pt x="6" y="73"/>
                    </a:cubicBezTo>
                    <a:cubicBezTo>
                      <a:pt x="6" y="84"/>
                      <a:pt x="13" y="94"/>
                      <a:pt x="24" y="96"/>
                    </a:cubicBezTo>
                    <a:cubicBezTo>
                      <a:pt x="29" y="97"/>
                      <a:pt x="29" y="97"/>
                      <a:pt x="29" y="97"/>
                    </a:cubicBezTo>
                    <a:cubicBezTo>
                      <a:pt x="78" y="97"/>
                      <a:pt x="78" y="97"/>
                      <a:pt x="78" y="97"/>
                    </a:cubicBezTo>
                    <a:cubicBezTo>
                      <a:pt x="78" y="103"/>
                      <a:pt x="78" y="103"/>
                      <a:pt x="78" y="103"/>
                    </a:cubicBezTo>
                    <a:cubicBezTo>
                      <a:pt x="28" y="102"/>
                      <a:pt x="28" y="102"/>
                      <a:pt x="28" y="102"/>
                    </a:cubicBezTo>
                    <a:cubicBezTo>
                      <a:pt x="23" y="102"/>
                      <a:pt x="23" y="102"/>
                      <a:pt x="23" y="102"/>
                    </a:cubicBezTo>
                    <a:cubicBezTo>
                      <a:pt x="9" y="99"/>
                      <a:pt x="0" y="87"/>
                      <a:pt x="0" y="73"/>
                    </a:cubicBezTo>
                    <a:cubicBezTo>
                      <a:pt x="0" y="57"/>
                      <a:pt x="13" y="44"/>
                      <a:pt x="29" y="44"/>
                    </a:cubicBezTo>
                    <a:cubicBezTo>
                      <a:pt x="31" y="44"/>
                      <a:pt x="31" y="44"/>
                      <a:pt x="31" y="44"/>
                    </a:cubicBezTo>
                    <a:cubicBezTo>
                      <a:pt x="31" y="41"/>
                      <a:pt x="31" y="41"/>
                      <a:pt x="31" y="41"/>
                    </a:cubicBezTo>
                    <a:cubicBezTo>
                      <a:pt x="36" y="17"/>
                      <a:pt x="57" y="0"/>
                      <a:pt x="82" y="0"/>
                    </a:cubicBezTo>
                    <a:cubicBezTo>
                      <a:pt x="103" y="0"/>
                      <a:pt x="121" y="12"/>
                      <a:pt x="129" y="31"/>
                    </a:cubicBezTo>
                    <a:cubicBezTo>
                      <a:pt x="130" y="34"/>
                      <a:pt x="130" y="34"/>
                      <a:pt x="130" y="34"/>
                    </a:cubicBezTo>
                    <a:cubicBezTo>
                      <a:pt x="137" y="28"/>
                      <a:pt x="146" y="25"/>
                      <a:pt x="154" y="25"/>
                    </a:cubicBezTo>
                    <a:cubicBezTo>
                      <a:pt x="176" y="25"/>
                      <a:pt x="193" y="42"/>
                      <a:pt x="193" y="64"/>
                    </a:cubicBezTo>
                    <a:cubicBezTo>
                      <a:pt x="193" y="85"/>
                      <a:pt x="176" y="103"/>
                      <a:pt x="15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104" name="Freeform 15">
                <a:extLst>
                  <a:ext uri="{FF2B5EF4-FFF2-40B4-BE49-F238E27FC236}">
                    <a16:creationId xmlns:a16="http://schemas.microsoft.com/office/drawing/2014/main" id="{ABB0F077-0BDF-4DE9-AC38-7BAA423EE7FF}"/>
                  </a:ext>
                </a:extLst>
              </p:cNvPr>
              <p:cNvSpPr>
                <a:spLocks/>
              </p:cNvSpPr>
              <p:nvPr/>
            </p:nvSpPr>
            <p:spPr bwMode="auto">
              <a:xfrm>
                <a:off x="7578725" y="4997450"/>
                <a:ext cx="41275" cy="63500"/>
              </a:xfrm>
              <a:custGeom>
                <a:avLst/>
                <a:gdLst>
                  <a:gd name="T0" fmla="*/ 8 w 26"/>
                  <a:gd name="T1" fmla="*/ 40 h 40"/>
                  <a:gd name="T2" fmla="*/ 0 w 26"/>
                  <a:gd name="T3" fmla="*/ 34 h 40"/>
                  <a:gd name="T4" fmla="*/ 13 w 26"/>
                  <a:gd name="T5" fmla="*/ 20 h 40"/>
                  <a:gd name="T6" fmla="*/ 0 w 26"/>
                  <a:gd name="T7" fmla="*/ 8 h 40"/>
                  <a:gd name="T8" fmla="*/ 8 w 26"/>
                  <a:gd name="T9" fmla="*/ 0 h 40"/>
                  <a:gd name="T10" fmla="*/ 26 w 26"/>
                  <a:gd name="T11" fmla="*/ 20 h 40"/>
                  <a:gd name="T12" fmla="*/ 8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8" y="40"/>
                    </a:moveTo>
                    <a:lnTo>
                      <a:pt x="0" y="34"/>
                    </a:lnTo>
                    <a:lnTo>
                      <a:pt x="13" y="20"/>
                    </a:lnTo>
                    <a:lnTo>
                      <a:pt x="0" y="8"/>
                    </a:lnTo>
                    <a:lnTo>
                      <a:pt x="8" y="0"/>
                    </a:lnTo>
                    <a:lnTo>
                      <a:pt x="26" y="20"/>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105" name="Freeform 16">
                <a:extLst>
                  <a:ext uri="{FF2B5EF4-FFF2-40B4-BE49-F238E27FC236}">
                    <a16:creationId xmlns:a16="http://schemas.microsoft.com/office/drawing/2014/main" id="{2052D0E3-06A5-40EF-955B-3FD40150B3B8}"/>
                  </a:ext>
                </a:extLst>
              </p:cNvPr>
              <p:cNvSpPr>
                <a:spLocks/>
              </p:cNvSpPr>
              <p:nvPr/>
            </p:nvSpPr>
            <p:spPr bwMode="auto">
              <a:xfrm>
                <a:off x="7681913" y="4997450"/>
                <a:ext cx="41275" cy="63500"/>
              </a:xfrm>
              <a:custGeom>
                <a:avLst/>
                <a:gdLst>
                  <a:gd name="T0" fmla="*/ 19 w 26"/>
                  <a:gd name="T1" fmla="*/ 40 h 40"/>
                  <a:gd name="T2" fmla="*/ 0 w 26"/>
                  <a:gd name="T3" fmla="*/ 20 h 40"/>
                  <a:gd name="T4" fmla="*/ 19 w 26"/>
                  <a:gd name="T5" fmla="*/ 0 h 40"/>
                  <a:gd name="T6" fmla="*/ 26 w 26"/>
                  <a:gd name="T7" fmla="*/ 8 h 40"/>
                  <a:gd name="T8" fmla="*/ 12 w 26"/>
                  <a:gd name="T9" fmla="*/ 20 h 40"/>
                  <a:gd name="T10" fmla="*/ 26 w 26"/>
                  <a:gd name="T11" fmla="*/ 34 h 40"/>
                  <a:gd name="T12" fmla="*/ 19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19" y="40"/>
                    </a:moveTo>
                    <a:lnTo>
                      <a:pt x="0" y="20"/>
                    </a:lnTo>
                    <a:lnTo>
                      <a:pt x="19" y="0"/>
                    </a:lnTo>
                    <a:lnTo>
                      <a:pt x="26" y="8"/>
                    </a:lnTo>
                    <a:lnTo>
                      <a:pt x="12" y="20"/>
                    </a:lnTo>
                    <a:lnTo>
                      <a:pt x="26" y="34"/>
                    </a:lnTo>
                    <a:lnTo>
                      <a:pt x="1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grpSp>
      </p:grpSp>
      <p:sp>
        <p:nvSpPr>
          <p:cNvPr id="106" name="empower">
            <a:extLst>
              <a:ext uri="{FF2B5EF4-FFF2-40B4-BE49-F238E27FC236}">
                <a16:creationId xmlns:a16="http://schemas.microsoft.com/office/drawing/2014/main" id="{16298C9F-2209-4ED9-986C-972F3C995706}"/>
              </a:ext>
            </a:extLst>
          </p:cNvPr>
          <p:cNvSpPr/>
          <p:nvPr/>
        </p:nvSpPr>
        <p:spPr bwMode="auto">
          <a:xfrm>
            <a:off x="4546556" y="6144739"/>
            <a:ext cx="2991719" cy="6989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Operating System, .NET framework, Windows features</a:t>
            </a:r>
          </a:p>
        </p:txBody>
      </p:sp>
      <p:sp>
        <p:nvSpPr>
          <p:cNvPr id="107" name="empower">
            <a:extLst>
              <a:ext uri="{FF2B5EF4-FFF2-40B4-BE49-F238E27FC236}">
                <a16:creationId xmlns:a16="http://schemas.microsoft.com/office/drawing/2014/main" id="{DE85AA1B-E367-4AEC-B98C-2A8D1BE7CC48}"/>
              </a:ext>
            </a:extLst>
          </p:cNvPr>
          <p:cNvSpPr/>
          <p:nvPr/>
        </p:nvSpPr>
        <p:spPr bwMode="auto">
          <a:xfrm>
            <a:off x="1530213" y="6204997"/>
            <a:ext cx="2991719" cy="4942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JSON file templates</a:t>
            </a:r>
          </a:p>
        </p:txBody>
      </p:sp>
      <p:sp>
        <p:nvSpPr>
          <p:cNvPr id="108" name="empower">
            <a:extLst>
              <a:ext uri="{FF2B5EF4-FFF2-40B4-BE49-F238E27FC236}">
                <a16:creationId xmlns:a16="http://schemas.microsoft.com/office/drawing/2014/main" id="{F59FA303-AEFC-42D1-8785-92BDD625A3B6}"/>
              </a:ext>
            </a:extLst>
          </p:cNvPr>
          <p:cNvSpPr/>
          <p:nvPr/>
        </p:nvSpPr>
        <p:spPr bwMode="auto">
          <a:xfrm>
            <a:off x="7720320" y="6156388"/>
            <a:ext cx="2991719" cy="6989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Binaries, packages, code, MSI execution</a:t>
            </a:r>
          </a:p>
        </p:txBody>
      </p:sp>
    </p:spTree>
    <p:extLst>
      <p:ext uri="{BB962C8B-B14F-4D97-AF65-F5344CB8AC3E}">
        <p14:creationId xmlns:p14="http://schemas.microsoft.com/office/powerpoint/2010/main" val="18140592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20177329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8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721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224108" y="1616336"/>
            <a:ext cx="11797563"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000">
                <a:solidFill>
                  <a:srgbClr val="0072C6"/>
                </a:solidFill>
              </a:rPr>
              <a:t>PowerShell DSC</a:t>
            </a:r>
          </a:p>
          <a:p>
            <a:pPr lvl="0">
              <a:defRPr/>
            </a:pPr>
            <a:r>
              <a:rPr lang="en-US" sz="5000">
                <a:solidFill>
                  <a:srgbClr val="0072C6"/>
                </a:solidFill>
              </a:rPr>
              <a:t>Azure Storage Accounts and SAS Tokens</a:t>
            </a:r>
          </a:p>
          <a:p>
            <a:pPr lvl="0">
              <a:defRPr/>
            </a:pPr>
            <a:r>
              <a:rPr lang="en-US" sz="5000">
                <a:solidFill>
                  <a:srgbClr val="0072C6"/>
                </a:solidFill>
              </a:rPr>
              <a:t>ARM Templates (Advanced)</a:t>
            </a:r>
            <a:endParaRPr kumimoji="0" lang="en-US" sz="50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2790264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similarities can you see between ARM templates and DSC configurations?</a:t>
            </a:r>
          </a:p>
          <a:p>
            <a:pPr lvl="0">
              <a:defRPr/>
            </a:pPr>
            <a:endParaRPr lang="en-US" sz="5400">
              <a:solidFill>
                <a:srgbClr val="0072C6"/>
              </a:solidFill>
            </a:endParaRPr>
          </a:p>
          <a:p>
            <a:pPr lvl="0">
              <a:defRPr/>
            </a:pPr>
            <a:r>
              <a:rPr lang="en-US" sz="5400">
                <a:solidFill>
                  <a:srgbClr val="0072C6"/>
                </a:solidFill>
              </a:rPr>
              <a:t>Answer: End State programming</a:t>
            </a:r>
          </a:p>
          <a:p>
            <a:pPr lvl="0">
              <a:defRPr/>
            </a:pPr>
            <a:r>
              <a:rPr lang="en-US" sz="5400">
                <a:solidFill>
                  <a:srgbClr val="0072C6"/>
                </a:solidFill>
              </a:rPr>
              <a:t>Answer: Resources, Providers, Key/Value property pairs</a:t>
            </a:r>
          </a:p>
        </p:txBody>
      </p:sp>
    </p:spTree>
    <p:extLst>
      <p:ext uri="{BB962C8B-B14F-4D97-AF65-F5344CB8AC3E}">
        <p14:creationId xmlns:p14="http://schemas.microsoft.com/office/powerpoint/2010/main" val="4249364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are some of the main components of DSC?</a:t>
            </a:r>
          </a:p>
          <a:p>
            <a:pPr lvl="0">
              <a:defRPr/>
            </a:pPr>
            <a:endParaRPr lang="en-US" sz="5400">
              <a:solidFill>
                <a:srgbClr val="0072C6"/>
              </a:solidFill>
            </a:endParaRPr>
          </a:p>
          <a:p>
            <a:pPr lvl="0">
              <a:defRPr/>
            </a:pPr>
            <a:r>
              <a:rPr lang="en-US" sz="5400">
                <a:solidFill>
                  <a:srgbClr val="0072C6"/>
                </a:solidFill>
              </a:rPr>
              <a:t>Answer: Configuration, Resources, MOF files</a:t>
            </a:r>
          </a:p>
        </p:txBody>
      </p:sp>
    </p:spTree>
    <p:extLst>
      <p:ext uri="{BB962C8B-B14F-4D97-AF65-F5344CB8AC3E}">
        <p14:creationId xmlns:p14="http://schemas.microsoft.com/office/powerpoint/2010/main" val="3361801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can we integrate DSC into an Azure deployment?</a:t>
            </a:r>
          </a:p>
          <a:p>
            <a:pPr lvl="0">
              <a:defRPr/>
            </a:pPr>
            <a:r>
              <a:rPr lang="en-US" sz="5400">
                <a:solidFill>
                  <a:srgbClr val="0072C6"/>
                </a:solidFill>
              </a:rPr>
              <a:t>Answer: Azure DSC extension – either as a part of a VM resource, or a separate independent resource</a:t>
            </a:r>
          </a:p>
        </p:txBody>
      </p:sp>
    </p:spTree>
    <p:extLst>
      <p:ext uri="{BB962C8B-B14F-4D97-AF65-F5344CB8AC3E}">
        <p14:creationId xmlns:p14="http://schemas.microsoft.com/office/powerpoint/2010/main" val="1144867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should you pass in values such as passwords to the DSC extension?</a:t>
            </a:r>
          </a:p>
          <a:p>
            <a:pPr lvl="0">
              <a:defRPr/>
            </a:pPr>
            <a:endParaRPr lang="en-US" sz="5400">
              <a:solidFill>
                <a:srgbClr val="0072C6"/>
              </a:solidFill>
            </a:endParaRPr>
          </a:p>
          <a:p>
            <a:pPr lvl="0">
              <a:defRPr/>
            </a:pPr>
            <a:r>
              <a:rPr lang="en-US" sz="5400">
                <a:solidFill>
                  <a:srgbClr val="0072C6"/>
                </a:solidFill>
              </a:rPr>
              <a:t>Answer: DSC protected settings</a:t>
            </a:r>
          </a:p>
          <a:p>
            <a:pPr lvl="0">
              <a:defRPr/>
            </a:pPr>
            <a:r>
              <a:rPr lang="en-US" sz="5400">
                <a:solidFill>
                  <a:srgbClr val="0072C6"/>
                </a:solidFill>
              </a:rPr>
              <a:t>A password will never be able to be retrieved through looking at the extension properties, and it will be encrypted on disk (which is handled by the extension). </a:t>
            </a:r>
          </a:p>
          <a:p>
            <a:pPr lvl="0">
              <a:defRPr/>
            </a:pPr>
            <a:endParaRPr lang="en-US" sz="5400">
              <a:solidFill>
                <a:srgbClr val="0072C6"/>
              </a:solidFill>
            </a:endParaRPr>
          </a:p>
        </p:txBody>
      </p:sp>
    </p:spTree>
    <p:extLst>
      <p:ext uri="{BB962C8B-B14F-4D97-AF65-F5344CB8AC3E}">
        <p14:creationId xmlns:p14="http://schemas.microsoft.com/office/powerpoint/2010/main" val="2971671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file type is needed in order for Azure to work with DSC?</a:t>
            </a:r>
          </a:p>
          <a:p>
            <a:pPr lvl="0">
              <a:defRPr/>
            </a:pPr>
            <a:endParaRPr lang="en-US" sz="5400">
              <a:solidFill>
                <a:srgbClr val="0072C6"/>
              </a:solidFill>
            </a:endParaRPr>
          </a:p>
          <a:p>
            <a:pPr lvl="0">
              <a:defRPr/>
            </a:pPr>
            <a:r>
              <a:rPr lang="en-US" sz="5400">
                <a:solidFill>
                  <a:srgbClr val="0072C6"/>
                </a:solidFill>
              </a:rPr>
              <a:t>Answer: ZIP files – Configuration PS1 file and Custom Resources when needed</a:t>
            </a:r>
          </a:p>
        </p:txBody>
      </p:sp>
    </p:spTree>
    <p:extLst>
      <p:ext uri="{BB962C8B-B14F-4D97-AF65-F5344CB8AC3E}">
        <p14:creationId xmlns:p14="http://schemas.microsoft.com/office/powerpoint/2010/main" val="32369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B3526-C56B-4AA1-8DBA-602C49E3A3D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420C019C-DF63-4AD4-8980-74F66D6343BE}"/>
              </a:ext>
            </a:extLst>
          </p:cNvPr>
          <p:cNvSpPr txBox="1"/>
          <p:nvPr/>
        </p:nvSpPr>
        <p:spPr>
          <a:xfrm>
            <a:off x="612547" y="4426960"/>
            <a:ext cx="6428555"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execute the change </a:t>
            </a:r>
          </a:p>
          <a:p>
            <a:pPr>
              <a:lnSpc>
                <a:spcPct val="90000"/>
              </a:lnSpc>
              <a:spcAft>
                <a:spcPts val="600"/>
              </a:spcAft>
            </a:pPr>
            <a:r>
              <a:rPr lang="en-US" sz="2400">
                <a:gradFill>
                  <a:gsLst>
                    <a:gs pos="2917">
                      <a:schemeClr val="tx1"/>
                    </a:gs>
                    <a:gs pos="30000">
                      <a:schemeClr val="tx1"/>
                    </a:gs>
                  </a:gsLst>
                  <a:lin ang="5400000" scaled="0"/>
                </a:gradFill>
              </a:rPr>
              <a:t>against a resource group that the </a:t>
            </a:r>
          </a:p>
          <a:p>
            <a:pPr>
              <a:lnSpc>
                <a:spcPct val="90000"/>
              </a:lnSpc>
              <a:spcAft>
                <a:spcPts val="600"/>
              </a:spcAft>
            </a:pPr>
            <a:r>
              <a:rPr lang="en-US" sz="2400">
                <a:gradFill>
                  <a:gsLst>
                    <a:gs pos="2917">
                      <a:schemeClr val="tx1"/>
                    </a:gs>
                    <a:gs pos="30000">
                      <a:schemeClr val="tx1"/>
                    </a:gs>
                  </a:gsLst>
                  <a:lin ang="5400000" scaled="0"/>
                </a:gradFill>
              </a:rPr>
              <a:t>Service Principal has RBAC rights to</a:t>
            </a:r>
          </a:p>
        </p:txBody>
      </p:sp>
      <p:sp>
        <p:nvSpPr>
          <p:cNvPr id="5" name="Rectangle 4">
            <a:extLst>
              <a:ext uri="{FF2B5EF4-FFF2-40B4-BE49-F238E27FC236}">
                <a16:creationId xmlns:a16="http://schemas.microsoft.com/office/drawing/2014/main" id="{6286F476-BA60-408C-9937-C69ECCFF018E}"/>
              </a:ext>
            </a:extLst>
          </p:cNvPr>
          <p:cNvSpPr/>
          <p:nvPr/>
        </p:nvSpPr>
        <p:spPr bwMode="auto">
          <a:xfrm>
            <a:off x="7317466" y="3616546"/>
            <a:ext cx="2238126"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749816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Where can you get Custom DSC Resources?</a:t>
            </a:r>
          </a:p>
          <a:p>
            <a:pPr lvl="0">
              <a:defRPr/>
            </a:pPr>
            <a:endParaRPr lang="en-US" sz="5400">
              <a:solidFill>
                <a:srgbClr val="0072C6"/>
              </a:solidFill>
            </a:endParaRPr>
          </a:p>
          <a:p>
            <a:pPr lvl="0">
              <a:defRPr/>
            </a:pPr>
            <a:r>
              <a:rPr lang="en-US" sz="5400">
                <a:solidFill>
                  <a:srgbClr val="0072C6"/>
                </a:solidFill>
              </a:rPr>
              <a:t>Answer: PowerShell Gallery (Install-Module), </a:t>
            </a:r>
            <a:r>
              <a:rPr lang="en-US" sz="5400" err="1">
                <a:solidFill>
                  <a:srgbClr val="0072C6"/>
                </a:solidFill>
              </a:rPr>
              <a:t>Github</a:t>
            </a:r>
            <a:endParaRPr lang="en-US" sz="5400">
              <a:solidFill>
                <a:srgbClr val="0072C6"/>
              </a:solidFill>
            </a:endParaRPr>
          </a:p>
          <a:p>
            <a:pPr lvl="0">
              <a:defRPr/>
            </a:pPr>
            <a:r>
              <a:rPr lang="en-US" sz="5400">
                <a:solidFill>
                  <a:srgbClr val="0072C6"/>
                </a:solidFill>
              </a:rPr>
              <a:t>(Pay attention to module authors)</a:t>
            </a:r>
          </a:p>
        </p:txBody>
      </p:sp>
    </p:spTree>
    <p:extLst>
      <p:ext uri="{BB962C8B-B14F-4D97-AF65-F5344CB8AC3E}">
        <p14:creationId xmlns:p14="http://schemas.microsoft.com/office/powerpoint/2010/main" val="320370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options are available for storing the DSC ZIP files?</a:t>
            </a:r>
          </a:p>
          <a:p>
            <a:pPr lvl="0">
              <a:defRPr/>
            </a:pPr>
            <a:r>
              <a:rPr lang="en-US" sz="5400">
                <a:solidFill>
                  <a:srgbClr val="0072C6"/>
                </a:solidFill>
              </a:rPr>
              <a:t>Answer: Azure Storage Accounts (public, or private with SAS tokens)</a:t>
            </a:r>
          </a:p>
          <a:p>
            <a:pPr lvl="0">
              <a:defRPr/>
            </a:pPr>
            <a:r>
              <a:rPr lang="en-US" sz="5400">
                <a:solidFill>
                  <a:srgbClr val="0072C6"/>
                </a:solidFill>
              </a:rPr>
              <a:t>GitHub</a:t>
            </a:r>
          </a:p>
          <a:p>
            <a:pPr lvl="0">
              <a:defRPr/>
            </a:pPr>
            <a:r>
              <a:rPr lang="en-US" sz="5400">
                <a:solidFill>
                  <a:srgbClr val="0072C6"/>
                </a:solidFill>
              </a:rPr>
              <a:t>Public file storage</a:t>
            </a:r>
          </a:p>
          <a:p>
            <a:pPr lvl="0">
              <a:defRPr/>
            </a:pPr>
            <a:endParaRPr lang="en-US" sz="5400">
              <a:solidFill>
                <a:srgbClr val="0072C6"/>
              </a:solidFill>
            </a:endParaRPr>
          </a:p>
        </p:txBody>
      </p:sp>
    </p:spTree>
    <p:extLst>
      <p:ext uri="{BB962C8B-B14F-4D97-AF65-F5344CB8AC3E}">
        <p14:creationId xmlns:p14="http://schemas.microsoft.com/office/powerpoint/2010/main" val="187946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List some methods for uploading/downloading files with Azure Storage Accounts</a:t>
            </a:r>
          </a:p>
          <a:p>
            <a:pPr lvl="0">
              <a:defRPr/>
            </a:pPr>
            <a:r>
              <a:rPr lang="en-US" sz="5400">
                <a:solidFill>
                  <a:srgbClr val="0072C6"/>
                </a:solidFill>
              </a:rPr>
              <a:t>Answer: Azure Portal</a:t>
            </a:r>
          </a:p>
          <a:p>
            <a:pPr lvl="0">
              <a:defRPr/>
            </a:pPr>
            <a:r>
              <a:rPr lang="en-US" sz="5400">
                <a:solidFill>
                  <a:srgbClr val="0072C6"/>
                </a:solidFill>
              </a:rPr>
              <a:t>Azure Storage Explorer</a:t>
            </a:r>
          </a:p>
          <a:p>
            <a:pPr lvl="0">
              <a:defRPr/>
            </a:pPr>
            <a:r>
              <a:rPr lang="en-US" sz="5400">
                <a:solidFill>
                  <a:srgbClr val="0072C6"/>
                </a:solidFill>
              </a:rPr>
              <a:t>Azure PowerShell</a:t>
            </a:r>
          </a:p>
          <a:p>
            <a:pPr lvl="0">
              <a:defRPr/>
            </a:pPr>
            <a:endParaRPr lang="en-US" sz="5400">
              <a:solidFill>
                <a:srgbClr val="0072C6"/>
              </a:solidFill>
            </a:endParaRPr>
          </a:p>
        </p:txBody>
      </p:sp>
    </p:spTree>
    <p:extLst>
      <p:ext uri="{BB962C8B-B14F-4D97-AF65-F5344CB8AC3E}">
        <p14:creationId xmlns:p14="http://schemas.microsoft.com/office/powerpoint/2010/main" val="986018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storage tool allows you to easily create a SAS token by right clicking on a folder or file?</a:t>
            </a:r>
          </a:p>
          <a:p>
            <a:pPr lvl="0">
              <a:defRPr/>
            </a:pPr>
            <a:r>
              <a:rPr lang="en-US" sz="5400">
                <a:solidFill>
                  <a:srgbClr val="0072C6"/>
                </a:solidFill>
              </a:rPr>
              <a:t>Answer: Azure Storage Explorer</a:t>
            </a:r>
          </a:p>
        </p:txBody>
      </p:sp>
    </p:spTree>
    <p:extLst>
      <p:ext uri="{BB962C8B-B14F-4D97-AF65-F5344CB8AC3E}">
        <p14:creationId xmlns:p14="http://schemas.microsoft.com/office/powerpoint/2010/main" val="383383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the resource provider we can use to help us nest resources in modular template files?</a:t>
            </a:r>
          </a:p>
          <a:p>
            <a:pPr lvl="0">
              <a:defRPr/>
            </a:pPr>
            <a:endParaRPr lang="en-US" sz="5400">
              <a:solidFill>
                <a:srgbClr val="0072C6"/>
              </a:solidFill>
            </a:endParaRPr>
          </a:p>
          <a:p>
            <a:pPr lvl="0">
              <a:defRPr/>
            </a:pPr>
            <a:r>
              <a:rPr lang="en-US" sz="5400">
                <a:solidFill>
                  <a:srgbClr val="0072C6"/>
                </a:solidFill>
              </a:rPr>
              <a:t>Answer: </a:t>
            </a:r>
            <a:r>
              <a:rPr lang="en-US" sz="5400" err="1">
                <a:solidFill>
                  <a:srgbClr val="0072C6"/>
                </a:solidFill>
              </a:rPr>
              <a:t>Microsoft.Resources</a:t>
            </a:r>
            <a:r>
              <a:rPr lang="en-US" sz="5400">
                <a:solidFill>
                  <a:srgbClr val="0072C6"/>
                </a:solidFill>
              </a:rPr>
              <a:t>/deployments</a:t>
            </a:r>
          </a:p>
        </p:txBody>
      </p:sp>
    </p:spTree>
    <p:extLst>
      <p:ext uri="{BB962C8B-B14F-4D97-AF65-F5344CB8AC3E}">
        <p14:creationId xmlns:p14="http://schemas.microsoft.com/office/powerpoint/2010/main" val="151158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can you control the order in which resources are deployed to an Azure Resource Group?</a:t>
            </a:r>
          </a:p>
          <a:p>
            <a:pPr lvl="0">
              <a:defRPr/>
            </a:pPr>
            <a:endParaRPr lang="en-US" sz="5400">
              <a:solidFill>
                <a:srgbClr val="0072C6"/>
              </a:solidFill>
            </a:endParaRPr>
          </a:p>
          <a:p>
            <a:pPr lvl="0">
              <a:defRPr/>
            </a:pPr>
            <a:r>
              <a:rPr lang="en-US" sz="5400">
                <a:solidFill>
                  <a:srgbClr val="0072C6"/>
                </a:solidFill>
              </a:rPr>
              <a:t>Answer: ARM template and </a:t>
            </a:r>
            <a:r>
              <a:rPr lang="en-US" sz="5400" err="1">
                <a:solidFill>
                  <a:srgbClr val="0072C6"/>
                </a:solidFill>
              </a:rPr>
              <a:t>DependsOn</a:t>
            </a:r>
            <a:endParaRPr lang="en-US" sz="5400">
              <a:solidFill>
                <a:srgbClr val="0072C6"/>
              </a:solidFill>
            </a:endParaRPr>
          </a:p>
        </p:txBody>
      </p:sp>
    </p:spTree>
    <p:extLst>
      <p:ext uri="{BB962C8B-B14F-4D97-AF65-F5344CB8AC3E}">
        <p14:creationId xmlns:p14="http://schemas.microsoft.com/office/powerpoint/2010/main" val="3055077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8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are some of the functions that we can use while authoring ARM templates?</a:t>
            </a:r>
          </a:p>
          <a:p>
            <a:pPr lvl="0">
              <a:defRPr/>
            </a:pPr>
            <a:endParaRPr lang="en-US" sz="5400">
              <a:solidFill>
                <a:srgbClr val="0072C6"/>
              </a:solidFill>
            </a:endParaRPr>
          </a:p>
          <a:p>
            <a:pPr lvl="0">
              <a:defRPr/>
            </a:pPr>
            <a:r>
              <a:rPr lang="en-US" sz="5400">
                <a:solidFill>
                  <a:srgbClr val="0072C6"/>
                </a:solidFill>
              </a:rPr>
              <a:t>Answer: </a:t>
            </a:r>
            <a:r>
              <a:rPr lang="en-US" sz="5400" err="1">
                <a:solidFill>
                  <a:srgbClr val="0072C6"/>
                </a:solidFill>
              </a:rPr>
              <a:t>concat</a:t>
            </a:r>
            <a:r>
              <a:rPr lang="en-US" sz="5400">
                <a:solidFill>
                  <a:srgbClr val="0072C6"/>
                </a:solidFill>
              </a:rPr>
              <a:t>, equals, deployment, parameters, variables, </a:t>
            </a:r>
            <a:r>
              <a:rPr lang="en-US" sz="5400" err="1">
                <a:solidFill>
                  <a:srgbClr val="0072C6"/>
                </a:solidFill>
              </a:rPr>
              <a:t>copyIndex</a:t>
            </a:r>
            <a:r>
              <a:rPr lang="en-US" sz="5400">
                <a:solidFill>
                  <a:srgbClr val="0072C6"/>
                </a:solidFill>
              </a:rPr>
              <a:t>, reference, </a:t>
            </a:r>
            <a:r>
              <a:rPr lang="en-US" sz="5400" err="1">
                <a:solidFill>
                  <a:srgbClr val="0072C6"/>
                </a:solidFill>
              </a:rPr>
              <a:t>resourceGroup</a:t>
            </a:r>
            <a:r>
              <a:rPr lang="en-US" sz="5400">
                <a:solidFill>
                  <a:srgbClr val="0072C6"/>
                </a:solidFill>
              </a:rPr>
              <a:t>, </a:t>
            </a:r>
            <a:r>
              <a:rPr lang="en-US" sz="5400" err="1">
                <a:solidFill>
                  <a:srgbClr val="0072C6"/>
                </a:solidFill>
              </a:rPr>
              <a:t>resourceId</a:t>
            </a:r>
            <a:r>
              <a:rPr lang="en-US" sz="5400">
                <a:solidFill>
                  <a:srgbClr val="0072C6"/>
                </a:solidFill>
              </a:rPr>
              <a:t>, </a:t>
            </a:r>
            <a:r>
              <a:rPr lang="en-US" sz="5400" err="1">
                <a:solidFill>
                  <a:srgbClr val="0072C6"/>
                </a:solidFill>
              </a:rPr>
              <a:t>uri</a:t>
            </a:r>
            <a:endParaRPr lang="en-US" sz="5400">
              <a:solidFill>
                <a:srgbClr val="0072C6"/>
              </a:solidFill>
            </a:endParaRPr>
          </a:p>
        </p:txBody>
      </p:sp>
    </p:spTree>
    <p:extLst>
      <p:ext uri="{BB962C8B-B14F-4D97-AF65-F5344CB8AC3E}">
        <p14:creationId xmlns:p14="http://schemas.microsoft.com/office/powerpoint/2010/main" val="355219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True or False – ARM templates can support multiple calls to the DSC extension</a:t>
            </a:r>
          </a:p>
          <a:p>
            <a:pPr lvl="0">
              <a:defRPr/>
            </a:pPr>
            <a:endParaRPr lang="en-US" sz="5400">
              <a:solidFill>
                <a:srgbClr val="0072C6"/>
              </a:solidFill>
            </a:endParaRPr>
          </a:p>
          <a:p>
            <a:pPr lvl="0">
              <a:defRPr/>
            </a:pPr>
            <a:r>
              <a:rPr lang="en-US" sz="5400">
                <a:solidFill>
                  <a:srgbClr val="0072C6"/>
                </a:solidFill>
              </a:rPr>
              <a:t>Answer: True, as long as the same name is used to define the extension in Azure and you make use of nested / linked templates by using the </a:t>
            </a:r>
            <a:r>
              <a:rPr lang="en-US" sz="5400" err="1">
                <a:solidFill>
                  <a:srgbClr val="0072C6"/>
                </a:solidFill>
              </a:rPr>
              <a:t>Microsoft.Resources</a:t>
            </a:r>
            <a:r>
              <a:rPr lang="en-US" sz="5400">
                <a:solidFill>
                  <a:srgbClr val="0072C6"/>
                </a:solidFill>
              </a:rPr>
              <a:t>/deployments resource</a:t>
            </a:r>
          </a:p>
        </p:txBody>
      </p:sp>
    </p:spTree>
    <p:extLst>
      <p:ext uri="{BB962C8B-B14F-4D97-AF65-F5344CB8AC3E}">
        <p14:creationId xmlns:p14="http://schemas.microsoft.com/office/powerpoint/2010/main" val="3089748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pic>
        <p:nvPicPr>
          <p:cNvPr id="3" name="Picture 2">
            <a:extLst>
              <a:ext uri="{FF2B5EF4-FFF2-40B4-BE49-F238E27FC236}">
                <a16:creationId xmlns:a16="http://schemas.microsoft.com/office/drawing/2014/main" id="{0773F861-0EC3-4468-865B-C7D270CC6D4E}"/>
              </a:ext>
            </a:extLst>
          </p:cNvPr>
          <p:cNvPicPr>
            <a:picLocks noChangeAspect="1"/>
          </p:cNvPicPr>
          <p:nvPr/>
        </p:nvPicPr>
        <p:blipFill>
          <a:blip r:embed="rId3"/>
          <a:stretch>
            <a:fillRect/>
          </a:stretch>
        </p:blipFill>
        <p:spPr>
          <a:xfrm>
            <a:off x="734008" y="1335359"/>
            <a:ext cx="10630678" cy="5471923"/>
          </a:xfrm>
          <a:prstGeom prst="rect">
            <a:avLst/>
          </a:prstGeom>
        </p:spPr>
      </p:pic>
    </p:spTree>
    <p:extLst>
      <p:ext uri="{BB962C8B-B14F-4D97-AF65-F5344CB8AC3E}">
        <p14:creationId xmlns:p14="http://schemas.microsoft.com/office/powerpoint/2010/main" val="266580250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84105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3</a:t>
            </a:r>
          </a:p>
          <a:p>
            <a:r>
              <a:rPr lang="en-US" sz="4800"/>
              <a:t>	Azure DevOps	</a:t>
            </a:r>
          </a:p>
          <a:p>
            <a:r>
              <a:rPr lang="en-US" sz="4800"/>
              <a:t>	Service Connections</a:t>
            </a:r>
          </a:p>
          <a:p>
            <a:r>
              <a:rPr lang="en-US" sz="4800"/>
              <a:t>	Build and Continuous Integration</a:t>
            </a:r>
          </a:p>
          <a:p>
            <a:r>
              <a:rPr lang="en-US" sz="4800"/>
              <a:t>	Release and Continuous Delivery</a:t>
            </a:r>
          </a:p>
        </p:txBody>
      </p:sp>
    </p:spTree>
    <p:extLst>
      <p:ext uri="{BB962C8B-B14F-4D97-AF65-F5344CB8AC3E}">
        <p14:creationId xmlns:p14="http://schemas.microsoft.com/office/powerpoint/2010/main" val="394643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52953-39C2-4C48-88E1-D14436AA1C99}"/>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76CCBF13-43E2-4FFB-BA27-2C64A01AEDCC}"/>
              </a:ext>
            </a:extLst>
          </p:cNvPr>
          <p:cNvSpPr txBox="1"/>
          <p:nvPr/>
        </p:nvSpPr>
        <p:spPr>
          <a:xfrm>
            <a:off x="612547" y="4426960"/>
            <a:ext cx="6403420"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cannot perform actions </a:t>
            </a:r>
          </a:p>
          <a:p>
            <a:pPr>
              <a:lnSpc>
                <a:spcPct val="90000"/>
              </a:lnSpc>
              <a:spcAft>
                <a:spcPts val="600"/>
              </a:spcAft>
            </a:pPr>
            <a:r>
              <a:rPr lang="en-US" sz="2400">
                <a:gradFill>
                  <a:gsLst>
                    <a:gs pos="2917">
                      <a:schemeClr val="tx1"/>
                    </a:gs>
                    <a:gs pos="30000">
                      <a:schemeClr val="tx1"/>
                    </a:gs>
                  </a:gsLst>
                  <a:lin ang="5400000" scaled="0"/>
                </a:gradFill>
              </a:rPr>
              <a:t>against Azure that are outside the scope </a:t>
            </a:r>
          </a:p>
          <a:p>
            <a:pPr>
              <a:lnSpc>
                <a:spcPct val="90000"/>
              </a:lnSpc>
              <a:spcAft>
                <a:spcPts val="600"/>
              </a:spcAft>
            </a:pPr>
            <a:r>
              <a:rPr lang="en-US" sz="2400">
                <a:gradFill>
                  <a:gsLst>
                    <a:gs pos="2917">
                      <a:schemeClr val="tx1"/>
                    </a:gs>
                    <a:gs pos="30000">
                      <a:schemeClr val="tx1"/>
                    </a:gs>
                  </a:gsLst>
                  <a:lin ang="5400000" scaled="0"/>
                </a:gradFill>
              </a:rPr>
              <a:t>of the rights granted to the Service Principal</a:t>
            </a:r>
          </a:p>
        </p:txBody>
      </p:sp>
      <p:sp>
        <p:nvSpPr>
          <p:cNvPr id="5" name="Rectangle 4">
            <a:extLst>
              <a:ext uri="{FF2B5EF4-FFF2-40B4-BE49-F238E27FC236}">
                <a16:creationId xmlns:a16="http://schemas.microsoft.com/office/drawing/2014/main" id="{FFBFF21B-D8CA-46FA-87A0-97D2E846EBB3}"/>
              </a:ext>
            </a:extLst>
          </p:cNvPr>
          <p:cNvSpPr/>
          <p:nvPr/>
        </p:nvSpPr>
        <p:spPr bwMode="auto">
          <a:xfrm>
            <a:off x="7376360" y="5319671"/>
            <a:ext cx="916921" cy="45037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558006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98F438-3027-4DC5-9BC7-4B3B1A075F86}"/>
              </a:ext>
            </a:extLst>
          </p:cNvPr>
          <p:cNvSpPr/>
          <p:nvPr/>
        </p:nvSpPr>
        <p:spPr>
          <a:xfrm>
            <a:off x="958657" y="5205644"/>
            <a:ext cx="11009225" cy="1261884"/>
          </a:xfrm>
          <a:prstGeom prst="rect">
            <a:avLst/>
          </a:prstGeom>
        </p:spPr>
        <p:txBody>
          <a:bodyPr wrap="square">
            <a:spAutoFit/>
          </a:bodyPr>
          <a:lstStyle/>
          <a:p>
            <a:pPr algn="ct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how the VSTS team uses VSTS to release new versions</a:t>
            </a:r>
          </a:p>
          <a:p>
            <a:pPr algn="ctr"/>
            <a:endParaRPr lang="en-US" sz="2000"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endParaRPr>
          </a:p>
          <a:p>
            <a:pPr algn="ctr"/>
            <a:r>
              <a:rPr lang="en-US" sz="3600"/>
              <a:t>https://aka.ms/devops</a:t>
            </a:r>
            <a:r>
              <a:rPr lang="en-US" sz="2000"/>
              <a:t> </a:t>
            </a:r>
          </a:p>
        </p:txBody>
      </p:sp>
      <p:pic>
        <p:nvPicPr>
          <p:cNvPr id="2" name="Picture 1">
            <a:extLst>
              <a:ext uri="{FF2B5EF4-FFF2-40B4-BE49-F238E27FC236}">
                <a16:creationId xmlns:a16="http://schemas.microsoft.com/office/drawing/2014/main" id="{A30A684C-A4DC-42F4-8AF7-24251B6444E3}"/>
              </a:ext>
            </a:extLst>
          </p:cNvPr>
          <p:cNvPicPr>
            <a:picLocks noChangeAspect="1"/>
          </p:cNvPicPr>
          <p:nvPr/>
        </p:nvPicPr>
        <p:blipFill>
          <a:blip r:embed="rId3"/>
          <a:stretch>
            <a:fillRect/>
          </a:stretch>
        </p:blipFill>
        <p:spPr>
          <a:xfrm>
            <a:off x="2249064" y="316752"/>
            <a:ext cx="8428410" cy="5374271"/>
          </a:xfrm>
          <a:prstGeom prst="rect">
            <a:avLst/>
          </a:prstGeom>
        </p:spPr>
      </p:pic>
    </p:spTree>
    <p:extLst>
      <p:ext uri="{BB962C8B-B14F-4D97-AF65-F5344CB8AC3E}">
        <p14:creationId xmlns:p14="http://schemas.microsoft.com/office/powerpoint/2010/main" val="952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3883" y="2352963"/>
            <a:ext cx="1717257" cy="155248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654" y="2373525"/>
            <a:ext cx="1771912" cy="1609243"/>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14" y="3320217"/>
            <a:ext cx="248659" cy="204611"/>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1973" y="1048990"/>
            <a:ext cx="4449340" cy="4449512"/>
          </a:xfrm>
          <a:prstGeom prst="rect">
            <a:avLst/>
          </a:prstGeom>
        </p:spPr>
      </p:pic>
      <p:sp>
        <p:nvSpPr>
          <p:cNvPr id="28" name="TextBox 27"/>
          <p:cNvSpPr txBox="1"/>
          <p:nvPr/>
        </p:nvSpPr>
        <p:spPr>
          <a:xfrm>
            <a:off x="1615668" y="985177"/>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1</a:t>
            </a:r>
          </a:p>
        </p:txBody>
      </p:sp>
      <p:sp>
        <p:nvSpPr>
          <p:cNvPr id="38" name="TextBox 37"/>
          <p:cNvSpPr txBox="1"/>
          <p:nvPr/>
        </p:nvSpPr>
        <p:spPr>
          <a:xfrm>
            <a:off x="1795936" y="4960858"/>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2</a:t>
            </a:r>
          </a:p>
        </p:txBody>
      </p:sp>
      <p:sp>
        <p:nvSpPr>
          <p:cNvPr id="39" name="TextBox 38"/>
          <p:cNvSpPr txBox="1"/>
          <p:nvPr/>
        </p:nvSpPr>
        <p:spPr>
          <a:xfrm>
            <a:off x="821630" y="3061851"/>
            <a:ext cx="2090761" cy="395518"/>
          </a:xfrm>
          <a:prstGeom prst="rect">
            <a:avLst/>
          </a:prstGeom>
          <a:noFill/>
        </p:spPr>
        <p:txBody>
          <a:bodyPr wrap="square" lIns="0" tIns="0" rIns="0" bIns="0" rtlCol="0">
            <a:spAutoFit/>
          </a:bodyPr>
          <a:lstStyle/>
          <a:p>
            <a:pPr algn="r" defTabSz="1267656">
              <a:lnSpc>
                <a:spcPct val="90000"/>
              </a:lnSpc>
              <a:defRPr/>
            </a:pPr>
            <a:r>
              <a:rPr lang="en-US" sz="280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220788" y="3061851"/>
            <a:ext cx="1726854" cy="395518"/>
          </a:xfrm>
          <a:prstGeom prst="rect">
            <a:avLst/>
          </a:prstGeom>
          <a:noFill/>
        </p:spPr>
        <p:txBody>
          <a:bodyPr wrap="square" lIns="0" tIns="0" rIns="0" bIns="0" rtlCol="0">
            <a:spAutoFit/>
          </a:bodyPr>
          <a:lstStyle/>
          <a:p>
            <a:pPr defTabSz="1267656">
              <a:lnSpc>
                <a:spcPct val="90000"/>
              </a:lnSpc>
              <a:defRPr/>
            </a:pPr>
            <a:r>
              <a:rPr lang="en-US" sz="2800">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311286" y="891481"/>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4</a:t>
            </a:r>
          </a:p>
        </p:txBody>
      </p:sp>
      <p:sp>
        <p:nvSpPr>
          <p:cNvPr id="36" name="TextBox 35"/>
          <p:cNvSpPr txBox="1"/>
          <p:nvPr/>
        </p:nvSpPr>
        <p:spPr>
          <a:xfrm>
            <a:off x="8371312" y="4960858"/>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3</a:t>
            </a:r>
          </a:p>
        </p:txBody>
      </p:sp>
      <p:sp>
        <p:nvSpPr>
          <p:cNvPr id="44" name="Freeform 8"/>
          <p:cNvSpPr>
            <a:spLocks/>
          </p:cNvSpPr>
          <p:nvPr/>
        </p:nvSpPr>
        <p:spPr bwMode="auto">
          <a:xfrm>
            <a:off x="3761864" y="968649"/>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6" name="Freeform 10"/>
          <p:cNvSpPr>
            <a:spLocks/>
          </p:cNvSpPr>
          <p:nvPr/>
        </p:nvSpPr>
        <p:spPr bwMode="auto">
          <a:xfrm>
            <a:off x="3761864" y="3273373"/>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8" name="Freeform 13"/>
          <p:cNvSpPr>
            <a:spLocks/>
          </p:cNvSpPr>
          <p:nvPr/>
        </p:nvSpPr>
        <p:spPr bwMode="auto">
          <a:xfrm>
            <a:off x="6066588" y="968649"/>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3" name="Freeform 7"/>
          <p:cNvSpPr>
            <a:spLocks/>
          </p:cNvSpPr>
          <p:nvPr/>
        </p:nvSpPr>
        <p:spPr bwMode="auto">
          <a:xfrm>
            <a:off x="3761864" y="968649"/>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5" name="Freeform 9"/>
          <p:cNvSpPr>
            <a:spLocks/>
          </p:cNvSpPr>
          <p:nvPr/>
        </p:nvSpPr>
        <p:spPr bwMode="auto">
          <a:xfrm>
            <a:off x="3761864" y="3273373"/>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7" name="Freeform 11"/>
          <p:cNvSpPr>
            <a:spLocks/>
          </p:cNvSpPr>
          <p:nvPr/>
        </p:nvSpPr>
        <p:spPr bwMode="auto">
          <a:xfrm>
            <a:off x="6066588" y="3273373"/>
            <a:ext cx="2304724" cy="2306311"/>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9" name="Freeform 14"/>
          <p:cNvSpPr>
            <a:spLocks/>
          </p:cNvSpPr>
          <p:nvPr/>
        </p:nvSpPr>
        <p:spPr bwMode="auto">
          <a:xfrm>
            <a:off x="6066588" y="968649"/>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3" name="TextBox 22">
            <a:extLst>
              <a:ext uri="{FF2B5EF4-FFF2-40B4-BE49-F238E27FC236}">
                <a16:creationId xmlns:a16="http://schemas.microsoft.com/office/drawing/2014/main" id="{25B3A993-704C-42F6-A59B-8E10FAF57A6E}"/>
              </a:ext>
            </a:extLst>
          </p:cNvPr>
          <p:cNvSpPr txBox="1"/>
          <p:nvPr/>
        </p:nvSpPr>
        <p:spPr>
          <a:xfrm>
            <a:off x="1971694" y="1098414"/>
            <a:ext cx="1710171" cy="1347357"/>
          </a:xfrm>
          <a:prstGeom prst="rect">
            <a:avLst/>
          </a:prstGeom>
          <a:noFill/>
        </p:spPr>
        <p:txBody>
          <a:bodyPr wrap="square" rtlCol="0">
            <a:spAutoFit/>
          </a:bodyPr>
          <a:lstStyle/>
          <a:p>
            <a:pPr algn="r" defTabSz="932418">
              <a:lnSpc>
                <a:spcPct val="120000"/>
              </a:lnSpc>
              <a:defRPr/>
            </a:pPr>
            <a:r>
              <a:rPr lang="en-US" sz="2000">
                <a:solidFill>
                  <a:schemeClr val="tx1">
                    <a:lumMod val="75000"/>
                  </a:schemeClr>
                </a:solidFill>
                <a:latin typeface="Segoe UI Light"/>
                <a:cs typeface="Arial" pitchFamily="34" charset="0"/>
              </a:rPr>
              <a:t>Plan &amp; Track</a:t>
            </a:r>
          </a:p>
          <a:p>
            <a:pPr algn="r" defTabSz="932418">
              <a:lnSpc>
                <a:spcPct val="120000"/>
              </a:lnSpc>
              <a:defRPr/>
            </a:pPr>
            <a:r>
              <a:rPr lang="en-US" sz="1198">
                <a:solidFill>
                  <a:schemeClr val="tx1">
                    <a:lumMod val="75000"/>
                  </a:schemeClr>
                </a:solidFill>
                <a:latin typeface="Segoe UI Light"/>
                <a:cs typeface="Arial" pitchFamily="34" charset="0"/>
              </a:rPr>
              <a:t>Agile Planning</a:t>
            </a:r>
          </a:p>
          <a:p>
            <a:pPr algn="r" defTabSz="932418">
              <a:lnSpc>
                <a:spcPct val="120000"/>
              </a:lnSpc>
              <a:defRPr/>
            </a:pPr>
            <a:r>
              <a:rPr lang="en-US" sz="1198">
                <a:solidFill>
                  <a:schemeClr val="tx1">
                    <a:lumMod val="75000"/>
                  </a:schemeClr>
                </a:solidFill>
                <a:latin typeface="Segoe UI Light"/>
                <a:cs typeface="Arial" pitchFamily="34" charset="0"/>
              </a:rPr>
              <a:t>Dashboards</a:t>
            </a:r>
          </a:p>
          <a:p>
            <a:pPr algn="r" defTabSz="932418">
              <a:lnSpc>
                <a:spcPct val="120000"/>
              </a:lnSpc>
              <a:defRPr/>
            </a:pPr>
            <a:r>
              <a:rPr lang="en-US" sz="1198">
                <a:solidFill>
                  <a:schemeClr val="tx1">
                    <a:lumMod val="75000"/>
                  </a:schemeClr>
                </a:solidFill>
                <a:latin typeface="Segoe UI Light"/>
                <a:cs typeface="Arial" pitchFamily="34" charset="0"/>
              </a:rPr>
              <a:t>Kanban Boards</a:t>
            </a:r>
          </a:p>
          <a:p>
            <a:pPr algn="r" defTabSz="932418">
              <a:lnSpc>
                <a:spcPct val="120000"/>
              </a:lnSpc>
              <a:defRPr/>
            </a:pPr>
            <a:r>
              <a:rPr lang="en-US" sz="1198" err="1">
                <a:solidFill>
                  <a:schemeClr val="tx1">
                    <a:lumMod val="75000"/>
                  </a:schemeClr>
                </a:solidFill>
                <a:latin typeface="Segoe UI Light"/>
                <a:cs typeface="Arial" pitchFamily="34" charset="0"/>
              </a:rPr>
              <a:t>Taskboards</a:t>
            </a:r>
            <a:endParaRPr lang="en-US" sz="1198">
              <a:solidFill>
                <a:schemeClr val="tx1">
                  <a:lumMod val="75000"/>
                </a:schemeClr>
              </a:solidFill>
              <a:latin typeface="Segoe UI Light"/>
              <a:cs typeface="Arial" pitchFamily="34" charset="0"/>
            </a:endParaRPr>
          </a:p>
        </p:txBody>
      </p:sp>
      <p:sp>
        <p:nvSpPr>
          <p:cNvPr id="24" name="TextBox 23">
            <a:extLst>
              <a:ext uri="{FF2B5EF4-FFF2-40B4-BE49-F238E27FC236}">
                <a16:creationId xmlns:a16="http://schemas.microsoft.com/office/drawing/2014/main" id="{6EF36B23-07F9-4CE6-88A4-EB3A507A4249}"/>
              </a:ext>
            </a:extLst>
          </p:cNvPr>
          <p:cNvSpPr txBox="1"/>
          <p:nvPr/>
        </p:nvSpPr>
        <p:spPr>
          <a:xfrm>
            <a:off x="2406086" y="5099091"/>
            <a:ext cx="2167242" cy="1326004"/>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Build &amp; Test</a:t>
            </a:r>
          </a:p>
          <a:p>
            <a:pPr defTabSz="932418">
              <a:lnSpc>
                <a:spcPct val="120000"/>
              </a:lnSpc>
              <a:defRPr/>
            </a:pPr>
            <a:r>
              <a:rPr lang="en-US" sz="1198">
                <a:solidFill>
                  <a:schemeClr val="tx1">
                    <a:lumMod val="75000"/>
                  </a:schemeClr>
                </a:solidFill>
                <a:latin typeface="Segoe UI Light"/>
                <a:cs typeface="Arial" pitchFamily="34" charset="0"/>
              </a:rPr>
              <a:t>Git Source Control</a:t>
            </a:r>
          </a:p>
          <a:p>
            <a:pPr defTabSz="932418">
              <a:lnSpc>
                <a:spcPct val="120000"/>
              </a:lnSpc>
              <a:defRPr/>
            </a:pPr>
            <a:r>
              <a:rPr lang="en-US" sz="1198">
                <a:solidFill>
                  <a:schemeClr val="tx1">
                    <a:lumMod val="75000"/>
                  </a:schemeClr>
                </a:solidFill>
                <a:latin typeface="Segoe UI Light"/>
                <a:cs typeface="Arial" pitchFamily="34" charset="0"/>
              </a:rPr>
              <a:t>Modern Code Workflow</a:t>
            </a:r>
          </a:p>
          <a:p>
            <a:pPr defTabSz="932418">
              <a:lnSpc>
                <a:spcPct val="120000"/>
              </a:lnSpc>
              <a:defRPr/>
            </a:pPr>
            <a:r>
              <a:rPr lang="en-US" sz="1198">
                <a:solidFill>
                  <a:schemeClr val="tx1">
                    <a:lumMod val="75000"/>
                  </a:schemeClr>
                </a:solidFill>
                <a:latin typeface="Segoe UI Light"/>
                <a:cs typeface="Arial" pitchFamily="34" charset="0"/>
              </a:rPr>
              <a:t>Continuous Integration</a:t>
            </a:r>
          </a:p>
          <a:p>
            <a:pPr defTabSz="932418">
              <a:lnSpc>
                <a:spcPct val="120000"/>
              </a:lnSpc>
              <a:defRPr/>
            </a:pPr>
            <a:r>
              <a:rPr lang="en-US" sz="1198">
                <a:solidFill>
                  <a:schemeClr val="tx1">
                    <a:lumMod val="75000"/>
                  </a:schemeClr>
                </a:solidFill>
                <a:latin typeface="Segoe UI Light"/>
                <a:cs typeface="Arial" pitchFamily="34" charset="0"/>
              </a:rPr>
              <a:t>Continuous Testing</a:t>
            </a:r>
          </a:p>
        </p:txBody>
      </p:sp>
      <p:sp>
        <p:nvSpPr>
          <p:cNvPr id="25" name="TextBox 24">
            <a:extLst>
              <a:ext uri="{FF2B5EF4-FFF2-40B4-BE49-F238E27FC236}">
                <a16:creationId xmlns:a16="http://schemas.microsoft.com/office/drawing/2014/main" id="{81524690-4584-47EE-8C9A-AA5BB9B2CA52}"/>
              </a:ext>
            </a:extLst>
          </p:cNvPr>
          <p:cNvSpPr txBox="1"/>
          <p:nvPr/>
        </p:nvSpPr>
        <p:spPr>
          <a:xfrm>
            <a:off x="8969348" y="5087934"/>
            <a:ext cx="1790447" cy="1326004"/>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Release</a:t>
            </a:r>
          </a:p>
          <a:p>
            <a:pPr defTabSz="932418">
              <a:lnSpc>
                <a:spcPct val="120000"/>
              </a:lnSpc>
              <a:defRPr/>
            </a:pPr>
            <a:r>
              <a:rPr lang="en-US" sz="1198">
                <a:solidFill>
                  <a:schemeClr val="tx1">
                    <a:lumMod val="75000"/>
                  </a:schemeClr>
                </a:solidFill>
                <a:latin typeface="Segoe UI Light"/>
                <a:cs typeface="Arial" pitchFamily="34" charset="0"/>
              </a:rPr>
              <a:t>Deployment of app and infrastructure</a:t>
            </a:r>
          </a:p>
          <a:p>
            <a:pPr defTabSz="932418">
              <a:lnSpc>
                <a:spcPct val="120000"/>
              </a:lnSpc>
              <a:defRPr/>
            </a:pPr>
            <a:r>
              <a:rPr lang="en-US" sz="1198">
                <a:solidFill>
                  <a:schemeClr val="tx1">
                    <a:lumMod val="75000"/>
                  </a:schemeClr>
                </a:solidFill>
                <a:latin typeface="Segoe UI Light"/>
                <a:cs typeface="Arial" pitchFamily="34" charset="0"/>
              </a:rPr>
              <a:t>PaaS, IaaS and Containers</a:t>
            </a:r>
          </a:p>
        </p:txBody>
      </p:sp>
      <p:sp>
        <p:nvSpPr>
          <p:cNvPr id="26" name="TextBox 25">
            <a:extLst>
              <a:ext uri="{FF2B5EF4-FFF2-40B4-BE49-F238E27FC236}">
                <a16:creationId xmlns:a16="http://schemas.microsoft.com/office/drawing/2014/main" id="{E78293C9-C56D-458F-B795-DACBA86CCF72}"/>
              </a:ext>
            </a:extLst>
          </p:cNvPr>
          <p:cNvSpPr txBox="1"/>
          <p:nvPr/>
        </p:nvSpPr>
        <p:spPr>
          <a:xfrm>
            <a:off x="8691882" y="1098414"/>
            <a:ext cx="2067913" cy="1326004"/>
          </a:xfrm>
          <a:prstGeom prst="rect">
            <a:avLst/>
          </a:prstGeom>
          <a:noFill/>
        </p:spPr>
        <p:txBody>
          <a:bodyPr wrap="square" rtlCol="0">
            <a:spAutoFit/>
          </a:bodyPr>
          <a:lstStyle/>
          <a:p>
            <a:pPr algn="r" defTabSz="932418">
              <a:lnSpc>
                <a:spcPct val="120000"/>
              </a:lnSpc>
              <a:defRPr/>
            </a:pPr>
            <a:r>
              <a:rPr lang="en-US" sz="2000">
                <a:solidFill>
                  <a:schemeClr val="tx1">
                    <a:lumMod val="50000"/>
                  </a:schemeClr>
                </a:solidFill>
                <a:latin typeface="Segoe UI Light"/>
                <a:cs typeface="Arial" pitchFamily="34" charset="0"/>
              </a:rPr>
              <a:t>Monitor &amp; Learn</a:t>
            </a:r>
          </a:p>
          <a:p>
            <a:pPr algn="r" defTabSz="932418">
              <a:lnSpc>
                <a:spcPct val="120000"/>
              </a:lnSpc>
              <a:defRPr/>
            </a:pPr>
            <a:r>
              <a:rPr lang="en-US" sz="1198">
                <a:solidFill>
                  <a:schemeClr val="tx1">
                    <a:lumMod val="50000"/>
                  </a:schemeClr>
                </a:solidFill>
                <a:latin typeface="Segoe UI Light"/>
                <a:cs typeface="Arial" pitchFamily="34" charset="0"/>
              </a:rPr>
              <a:t>Telemetry</a:t>
            </a:r>
          </a:p>
          <a:p>
            <a:pPr algn="r" defTabSz="932418">
              <a:lnSpc>
                <a:spcPct val="120000"/>
              </a:lnSpc>
              <a:defRPr/>
            </a:pPr>
            <a:r>
              <a:rPr lang="en-US" sz="1198">
                <a:solidFill>
                  <a:schemeClr val="tx1">
                    <a:lumMod val="50000"/>
                  </a:schemeClr>
                </a:solidFill>
                <a:latin typeface="Segoe UI Light"/>
                <a:cs typeface="Arial" pitchFamily="34" charset="0"/>
              </a:rPr>
              <a:t>Diagnostics</a:t>
            </a:r>
          </a:p>
          <a:p>
            <a:pPr algn="r" defTabSz="932418">
              <a:lnSpc>
                <a:spcPct val="120000"/>
              </a:lnSpc>
              <a:defRPr/>
            </a:pPr>
            <a:r>
              <a:rPr lang="en-US" sz="1198">
                <a:solidFill>
                  <a:schemeClr val="tx1">
                    <a:lumMod val="50000"/>
                  </a:schemeClr>
                </a:solidFill>
                <a:latin typeface="Segoe UI Light"/>
                <a:cs typeface="Arial" pitchFamily="34" charset="0"/>
              </a:rPr>
              <a:t>Analysis</a:t>
            </a:r>
          </a:p>
          <a:p>
            <a:pPr algn="r" defTabSz="932418">
              <a:lnSpc>
                <a:spcPct val="120000"/>
              </a:lnSpc>
              <a:defRPr/>
            </a:pPr>
            <a:r>
              <a:rPr lang="en-US" sz="1198">
                <a:solidFill>
                  <a:schemeClr val="tx1">
                    <a:lumMod val="50000"/>
                  </a:schemeClr>
                </a:solidFill>
                <a:latin typeface="Segoe UI Light"/>
                <a:cs typeface="Arial" pitchFamily="34" charset="0"/>
              </a:rPr>
              <a:t>Compliance</a:t>
            </a:r>
          </a:p>
        </p:txBody>
      </p:sp>
    </p:spTree>
    <p:extLst>
      <p:ext uri="{BB962C8B-B14F-4D97-AF65-F5344CB8AC3E}">
        <p14:creationId xmlns:p14="http://schemas.microsoft.com/office/powerpoint/2010/main" val="46544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fltVal val="0"/>
                                          </p:val>
                                        </p:tav>
                                        <p:tav tm="100000">
                                          <p:val>
                                            <p:strVal val="#ppt_w"/>
                                          </p:val>
                                        </p:tav>
                                      </p:tavLst>
                                    </p:anim>
                                    <p:anim calcmode="lin" valueType="num">
                                      <p:cBhvr>
                                        <p:cTn id="17" dur="500" fill="hold"/>
                                        <p:tgtEl>
                                          <p:spTgt spid="45"/>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8" presetClass="emph" presetSubtype="0" fill="hold" nodeType="afterEffect">
                                  <p:stCondLst>
                                    <p:cond delay="250"/>
                                  </p:stCondLst>
                                  <p:childTnLst>
                                    <p:animRot by="-10800000">
                                      <p:cBhvr>
                                        <p:cTn id="42" dur="5000" fill="hold"/>
                                        <p:tgtEl>
                                          <p:spTgt spid="42"/>
                                        </p:tgtEl>
                                        <p:attrNameLst>
                                          <p:attrName>r</p:attrName>
                                        </p:attrNameLst>
                                      </p:cBhvr>
                                    </p:animRot>
                                  </p:childTnLst>
                                </p:cTn>
                              </p:par>
                              <p:par>
                                <p:cTn id="43" presetID="10" presetClass="entr" presetSubtype="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600"/>
                                        <p:tgtEl>
                                          <p:spTgt spid="32"/>
                                        </p:tgtEl>
                                      </p:cBhvr>
                                    </p:animEffect>
                                  </p:childTnLst>
                                </p:cTn>
                              </p:par>
                              <p:par>
                                <p:cTn id="46" presetID="35" presetClass="path" presetSubtype="0" decel="100000" fill="hold" nodeType="withEffect">
                                  <p:stCondLst>
                                    <p:cond delay="500"/>
                                  </p:stCondLst>
                                  <p:childTnLst>
                                    <p:animMotion origin="layout" path="M 0.05566 0.00023 L -3.42354E-6 0.00023 " pathEditMode="relative" rAng="0" ptsTypes="AA">
                                      <p:cBhvr>
                                        <p:cTn id="47" dur="800" fill="hold"/>
                                        <p:tgtEl>
                                          <p:spTgt spid="32"/>
                                        </p:tgtEl>
                                        <p:attrNameLst>
                                          <p:attrName>ppt_x</p:attrName>
                                          <p:attrName>ppt_y</p:attrName>
                                        </p:attrNameLst>
                                      </p:cBhvr>
                                      <p:rCtr x="-2783" y="0"/>
                                    </p:animMotion>
                                  </p:childTnLst>
                                </p:cTn>
                              </p:par>
                              <p:par>
                                <p:cTn id="48" presetID="10" presetClass="entr" presetSubtype="0" fill="hold" nodeType="withEffect">
                                  <p:stCondLst>
                                    <p:cond delay="5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600"/>
                                        <p:tgtEl>
                                          <p:spTgt spid="33"/>
                                        </p:tgtEl>
                                      </p:cBhvr>
                                    </p:animEffect>
                                  </p:childTnLst>
                                </p:cTn>
                              </p:par>
                              <p:par>
                                <p:cTn id="51" presetID="35" presetClass="path" presetSubtype="0" decel="100000" fill="hold" nodeType="withEffect">
                                  <p:stCondLst>
                                    <p:cond delay="500"/>
                                  </p:stCondLst>
                                  <p:childTnLst>
                                    <p:animMotion origin="layout" path="M -0.04557 0.00023 L 1.38116E-6 0.00023 " pathEditMode="relative" rAng="0" ptsTypes="AA">
                                      <p:cBhvr>
                                        <p:cTn id="52" dur="800" fill="hold"/>
                                        <p:tgtEl>
                                          <p:spTgt spid="33"/>
                                        </p:tgtEl>
                                        <p:attrNameLst>
                                          <p:attrName>ppt_x</p:attrName>
                                          <p:attrName>ppt_y</p:attrName>
                                        </p:attrNameLst>
                                      </p:cBhvr>
                                      <p:rCtr x="2272" y="0"/>
                                    </p:animMotion>
                                  </p:childTnLst>
                                </p:cTn>
                              </p:par>
                              <p:par>
                                <p:cTn id="53" presetID="10" presetClass="entr" presetSubtype="0" fill="hold" nodeType="withEffect">
                                  <p:stCondLst>
                                    <p:cond delay="5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600"/>
                                        <p:tgtEl>
                                          <p:spTgt spid="53"/>
                                        </p:tgtEl>
                                      </p:cBhvr>
                                    </p:animEffect>
                                  </p:childTnLst>
                                </p:cTn>
                              </p:par>
                              <p:par>
                                <p:cTn id="56" presetID="35" presetClass="path" presetSubtype="0" decel="100000" fill="hold" nodeType="withEffect">
                                  <p:stCondLst>
                                    <p:cond delay="500"/>
                                  </p:stCondLst>
                                  <p:childTnLst>
                                    <p:animMotion origin="layout" path="M 0.05565 0.00022 L 1.86878E-6 0.00022 " pathEditMode="relative" rAng="0" ptsTypes="AA">
                                      <p:cBhvr>
                                        <p:cTn id="57"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p:bldP spid="31" grpId="0"/>
      <p:bldP spid="36" grpId="0"/>
      <p:bldP spid="48" grpId="0" animBg="1"/>
      <p:bldP spid="43" grpId="0" animBg="1"/>
      <p:bldP spid="45" grpId="0" animBg="1"/>
      <p:bldP spid="4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98F438-3027-4DC5-9BC7-4B3B1A075F86}"/>
              </a:ext>
            </a:extLst>
          </p:cNvPr>
          <p:cNvSpPr/>
          <p:nvPr/>
        </p:nvSpPr>
        <p:spPr>
          <a:xfrm>
            <a:off x="673580" y="6007089"/>
            <a:ext cx="11009225" cy="646331"/>
          </a:xfrm>
          <a:prstGeom prst="rect">
            <a:avLst/>
          </a:prstGeom>
        </p:spPr>
        <p:txBody>
          <a:bodyPr wrap="square">
            <a:spAutoFit/>
          </a:bodyPr>
          <a:lstStyle/>
          <a:p>
            <a:pPr algn="ctr"/>
            <a:r>
              <a:rPr lang="en-US" sz="3600"/>
              <a:t>VSTS Demo Video (10 minutes)</a:t>
            </a:r>
            <a:endParaRPr lang="en-US" sz="2000"/>
          </a:p>
        </p:txBody>
      </p:sp>
      <p:pic>
        <p:nvPicPr>
          <p:cNvPr id="2" name="Picture 1">
            <a:extLst>
              <a:ext uri="{FF2B5EF4-FFF2-40B4-BE49-F238E27FC236}">
                <a16:creationId xmlns:a16="http://schemas.microsoft.com/office/drawing/2014/main" id="{C3859565-D58C-4826-89D9-C1B685003518}"/>
              </a:ext>
            </a:extLst>
          </p:cNvPr>
          <p:cNvPicPr>
            <a:picLocks noChangeAspect="1"/>
          </p:cNvPicPr>
          <p:nvPr/>
        </p:nvPicPr>
        <p:blipFill>
          <a:blip r:embed="rId3"/>
          <a:stretch>
            <a:fillRect/>
          </a:stretch>
        </p:blipFill>
        <p:spPr>
          <a:xfrm>
            <a:off x="1795745" y="341105"/>
            <a:ext cx="8929629" cy="5389845"/>
          </a:xfrm>
          <a:prstGeom prst="rect">
            <a:avLst/>
          </a:prstGeom>
        </p:spPr>
      </p:pic>
    </p:spTree>
    <p:extLst>
      <p:ext uri="{BB962C8B-B14F-4D97-AF65-F5344CB8AC3E}">
        <p14:creationId xmlns:p14="http://schemas.microsoft.com/office/powerpoint/2010/main" val="213507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6857360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F69FA2-3F5E-4201-8645-1585AA89D3CC}"/>
              </a:ext>
            </a:extLst>
          </p:cNvPr>
          <p:cNvSpPr txBox="1">
            <a:spLocks/>
          </p:cNvSpPr>
          <p:nvPr/>
        </p:nvSpPr>
        <p:spPr>
          <a:xfrm>
            <a:off x="2090589" y="2631869"/>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Azure DevOps Labs</a:t>
            </a:r>
            <a:endParaRPr lang="en-US" sz="4800"/>
          </a:p>
        </p:txBody>
      </p:sp>
    </p:spTree>
    <p:extLst>
      <p:ext uri="{BB962C8B-B14F-4D97-AF65-F5344CB8AC3E}">
        <p14:creationId xmlns:p14="http://schemas.microsoft.com/office/powerpoint/2010/main" val="27680249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5" name="Picture 4">
            <a:extLst>
              <a:ext uri="{FF2B5EF4-FFF2-40B4-BE49-F238E27FC236}">
                <a16:creationId xmlns:a16="http://schemas.microsoft.com/office/drawing/2014/main" id="{1E3C2F53-3642-4A35-BCFF-90F8D3EEA63B}"/>
              </a:ext>
            </a:extLst>
          </p:cNvPr>
          <p:cNvPicPr>
            <a:picLocks noChangeAspect="1"/>
          </p:cNvPicPr>
          <p:nvPr/>
        </p:nvPicPr>
        <p:blipFill>
          <a:blip r:embed="rId3"/>
          <a:stretch>
            <a:fillRect/>
          </a:stretch>
        </p:blipFill>
        <p:spPr>
          <a:xfrm>
            <a:off x="3155830" y="1212849"/>
            <a:ext cx="6468189" cy="5741427"/>
          </a:xfrm>
          <a:prstGeom prst="rect">
            <a:avLst/>
          </a:prstGeom>
        </p:spPr>
      </p:pic>
    </p:spTree>
    <p:extLst>
      <p:ext uri="{BB962C8B-B14F-4D97-AF65-F5344CB8AC3E}">
        <p14:creationId xmlns:p14="http://schemas.microsoft.com/office/powerpoint/2010/main" val="315092431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3" name="Picture 2">
            <a:extLst>
              <a:ext uri="{FF2B5EF4-FFF2-40B4-BE49-F238E27FC236}">
                <a16:creationId xmlns:a16="http://schemas.microsoft.com/office/drawing/2014/main" id="{7F696FA1-5003-4C8F-8471-A00B447984C1}"/>
              </a:ext>
            </a:extLst>
          </p:cNvPr>
          <p:cNvPicPr>
            <a:picLocks noChangeAspect="1"/>
          </p:cNvPicPr>
          <p:nvPr/>
        </p:nvPicPr>
        <p:blipFill>
          <a:blip r:embed="rId3"/>
          <a:stretch>
            <a:fillRect/>
          </a:stretch>
        </p:blipFill>
        <p:spPr>
          <a:xfrm>
            <a:off x="2280143" y="1444121"/>
            <a:ext cx="8166207" cy="5202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206026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sp>
        <p:nvSpPr>
          <p:cNvPr id="6" name="TextBox 5">
            <a:extLst>
              <a:ext uri="{FF2B5EF4-FFF2-40B4-BE49-F238E27FC236}">
                <a16:creationId xmlns:a16="http://schemas.microsoft.com/office/drawing/2014/main" id="{F049A64C-DA59-4405-ABDE-44E5140C9F9A}"/>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Deliver value to your users faster using proven agile tools to plan, track, and discuss work across your teams.</a:t>
            </a:r>
            <a:endParaRPr lang="en-US" sz="1599">
              <a:solidFill>
                <a:srgbClr val="000000">
                  <a:lumMod val="50000"/>
                  <a:lumOff val="50000"/>
                </a:srgbClr>
              </a:solidFill>
              <a:latin typeface="Segoe UI"/>
              <a:cs typeface="Segoe UI"/>
            </a:endParaRPr>
          </a:p>
        </p:txBody>
      </p:sp>
      <p:sp>
        <p:nvSpPr>
          <p:cNvPr id="7" name="TextBox 6">
            <a:extLst>
              <a:ext uri="{FF2B5EF4-FFF2-40B4-BE49-F238E27FC236}">
                <a16:creationId xmlns:a16="http://schemas.microsoft.com/office/drawing/2014/main" id="{2F9E743A-541C-45C7-92A0-5246F8BD189E}"/>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a:solidFill>
                <a:srgbClr val="000000">
                  <a:lumMod val="50000"/>
                  <a:lumOff val="50000"/>
                </a:srgbClr>
              </a:solidFill>
              <a:latin typeface="Segoe UI"/>
              <a:cs typeface="Segoe UI"/>
            </a:endParaRPr>
          </a:p>
        </p:txBody>
      </p:sp>
      <p:sp>
        <p:nvSpPr>
          <p:cNvPr id="8" name="TextBox 7">
            <a:extLst>
              <a:ext uri="{FF2B5EF4-FFF2-40B4-BE49-F238E27FC236}">
                <a16:creationId xmlns:a16="http://schemas.microsoft.com/office/drawing/2014/main" id="{1408BE0A-9907-4FB2-BA48-6F7DA1F8B3A9}"/>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Get unlimited, cloud-hosted private Git repos and collaborate to build better code with pull requests and advanced file management.</a:t>
            </a:r>
            <a:endParaRPr lang="en-US" sz="1599">
              <a:solidFill>
                <a:srgbClr val="000000">
                  <a:lumMod val="50000"/>
                  <a:lumOff val="50000"/>
                </a:srgbClr>
              </a:solidFill>
              <a:latin typeface="Segoe UI"/>
              <a:cs typeface="Segoe UI"/>
            </a:endParaRPr>
          </a:p>
        </p:txBody>
      </p:sp>
      <p:sp>
        <p:nvSpPr>
          <p:cNvPr id="9" name="TextBox 8">
            <a:extLst>
              <a:ext uri="{FF2B5EF4-FFF2-40B4-BE49-F238E27FC236}">
                <a16:creationId xmlns:a16="http://schemas.microsoft.com/office/drawing/2014/main" id="{D82DE289-DABB-4567-B5AC-ADFDEE4828B5}"/>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Test and ship with confidence using manual and exploratory testing tools.</a:t>
            </a:r>
            <a:endParaRPr lang="en-US" sz="1599">
              <a:solidFill>
                <a:srgbClr val="000000">
                  <a:lumMod val="50000"/>
                  <a:lumOff val="50000"/>
                </a:srgbClr>
              </a:solidFill>
              <a:latin typeface="Segoe UI"/>
              <a:cs typeface="Segoe UI"/>
            </a:endParaRPr>
          </a:p>
        </p:txBody>
      </p:sp>
      <p:sp>
        <p:nvSpPr>
          <p:cNvPr id="10" name="TextBox 9">
            <a:extLst>
              <a:ext uri="{FF2B5EF4-FFF2-40B4-BE49-F238E27FC236}">
                <a16:creationId xmlns:a16="http://schemas.microsoft.com/office/drawing/2014/main" id="{F7E6E5C1-DE66-4FA2-AA29-B2E5DEAF1D29}"/>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Create, host, and share packages with your team, and add </a:t>
            </a:r>
            <a:r>
              <a:rPr lang="en-GB" sz="1599" err="1">
                <a:solidFill>
                  <a:srgbClr val="000000">
                    <a:lumMod val="50000"/>
                    <a:lumOff val="50000"/>
                  </a:srgbClr>
                </a:solidFill>
                <a:latin typeface="Segoe UI"/>
              </a:rPr>
              <a:t>artifacts</a:t>
            </a:r>
            <a:r>
              <a:rPr lang="en-GB" sz="1599">
                <a:solidFill>
                  <a:srgbClr val="000000">
                    <a:lumMod val="50000"/>
                    <a:lumOff val="50000"/>
                  </a:srgbClr>
                </a:solidFill>
                <a:latin typeface="Segoe UI"/>
              </a:rPr>
              <a:t> to your CI/CD pipelines with a single click.</a:t>
            </a:r>
            <a:endParaRPr lang="en-US" sz="1599">
              <a:solidFill>
                <a:srgbClr val="000000">
                  <a:lumMod val="50000"/>
                  <a:lumOff val="50000"/>
                </a:srgbClr>
              </a:solidFill>
              <a:latin typeface="Segoe UI"/>
              <a:cs typeface="Segoe UI"/>
            </a:endParaRPr>
          </a:p>
        </p:txBody>
      </p:sp>
      <p:pic>
        <p:nvPicPr>
          <p:cNvPr id="11" name="Picture 4" descr="A picture containing object&#10;&#10;Description generated with very high confidence">
            <a:extLst>
              <a:ext uri="{FF2B5EF4-FFF2-40B4-BE49-F238E27FC236}">
                <a16:creationId xmlns:a16="http://schemas.microsoft.com/office/drawing/2014/main" id="{CB07951D-BBDB-4DE2-B01E-2B9FDAC05C65}"/>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2" name="Picture 6">
            <a:extLst>
              <a:ext uri="{FF2B5EF4-FFF2-40B4-BE49-F238E27FC236}">
                <a16:creationId xmlns:a16="http://schemas.microsoft.com/office/drawing/2014/main" id="{B886162A-4D9E-4AE5-8BCF-A043DA7AAFF4}"/>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3" name="Picture 8" descr="A picture containing object&#10;&#10;Description generated with very high confidence">
            <a:extLst>
              <a:ext uri="{FF2B5EF4-FFF2-40B4-BE49-F238E27FC236}">
                <a16:creationId xmlns:a16="http://schemas.microsoft.com/office/drawing/2014/main" id="{DAE68243-3449-4977-90A6-9241DFC36D10}"/>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4" name="Picture 10" descr="A picture containing stop, sign, outdoor, sitting&#10;&#10;Description generated with very high confidence">
            <a:extLst>
              <a:ext uri="{FF2B5EF4-FFF2-40B4-BE49-F238E27FC236}">
                <a16:creationId xmlns:a16="http://schemas.microsoft.com/office/drawing/2014/main" id="{E56A1A25-E0B1-42C0-885B-CA71450D53C5}"/>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15" name="Picture 12">
            <a:extLst>
              <a:ext uri="{FF2B5EF4-FFF2-40B4-BE49-F238E27FC236}">
                <a16:creationId xmlns:a16="http://schemas.microsoft.com/office/drawing/2014/main" id="{75558E25-E510-4C4A-AF31-D5D904AC40A9}"/>
              </a:ext>
            </a:extLst>
          </p:cNvPr>
          <p:cNvPicPr>
            <a:picLocks noChangeAspect="1"/>
          </p:cNvPicPr>
          <p:nvPr/>
        </p:nvPicPr>
        <p:blipFill>
          <a:blip r:embed="rId7"/>
          <a:stretch>
            <a:fillRect/>
          </a:stretch>
        </p:blipFill>
        <p:spPr>
          <a:xfrm>
            <a:off x="435796" y="4523091"/>
            <a:ext cx="711579" cy="719898"/>
          </a:xfrm>
          <a:prstGeom prst="rect">
            <a:avLst/>
          </a:prstGeom>
        </p:spPr>
      </p:pic>
      <p:sp>
        <p:nvSpPr>
          <p:cNvPr id="16" name="TextBox 15">
            <a:extLst>
              <a:ext uri="{FF2B5EF4-FFF2-40B4-BE49-F238E27FC236}">
                <a16:creationId xmlns:a16="http://schemas.microsoft.com/office/drawing/2014/main" id="{082C5CB8-B018-4E90-BE20-E114CDB6B335}"/>
              </a:ext>
            </a:extLst>
          </p:cNvPr>
          <p:cNvSpPr txBox="1"/>
          <p:nvPr/>
        </p:nvSpPr>
        <p:spPr>
          <a:xfrm>
            <a:off x="435795" y="2500284"/>
            <a:ext cx="1374829" cy="572422"/>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17" name="TextBox 16">
            <a:extLst>
              <a:ext uri="{FF2B5EF4-FFF2-40B4-BE49-F238E27FC236}">
                <a16:creationId xmlns:a16="http://schemas.microsoft.com/office/drawing/2014/main" id="{37D133D5-6DC5-4B32-90D6-53EBF2533D29}"/>
              </a:ext>
            </a:extLst>
          </p:cNvPr>
          <p:cNvSpPr txBox="1"/>
          <p:nvPr/>
        </p:nvSpPr>
        <p:spPr>
          <a:xfrm>
            <a:off x="8503310" y="2500284"/>
            <a:ext cx="1679925"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D83B01"/>
                </a:solidFill>
                <a:latin typeface="Segoe UI Semibold"/>
              </a:rPr>
              <a:t>Azure </a:t>
            </a:r>
            <a:r>
              <a:rPr lang="en-US">
                <a:solidFill>
                  <a:srgbClr val="D83B01"/>
                </a:solidFill>
                <a:latin typeface="Segoe UI Semibold"/>
                <a:cs typeface="Segoe UI"/>
              </a:rPr>
              <a:t>Repos</a:t>
            </a:r>
          </a:p>
        </p:txBody>
      </p:sp>
      <p:sp>
        <p:nvSpPr>
          <p:cNvPr id="18" name="TextBox 17">
            <a:extLst>
              <a:ext uri="{FF2B5EF4-FFF2-40B4-BE49-F238E27FC236}">
                <a16:creationId xmlns:a16="http://schemas.microsoft.com/office/drawing/2014/main" id="{CE9C2840-FA52-4367-9D9B-CF42E5B58D08}"/>
              </a:ext>
            </a:extLst>
          </p:cNvPr>
          <p:cNvSpPr txBox="1"/>
          <p:nvPr/>
        </p:nvSpPr>
        <p:spPr>
          <a:xfrm>
            <a:off x="4363625" y="2500284"/>
            <a:ext cx="1947974"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19" name="TextBox 18">
            <a:extLst>
              <a:ext uri="{FF2B5EF4-FFF2-40B4-BE49-F238E27FC236}">
                <a16:creationId xmlns:a16="http://schemas.microsoft.com/office/drawing/2014/main" id="{CCF85F10-E549-4303-A4FE-544B49AD7F65}"/>
              </a:ext>
            </a:extLst>
          </p:cNvPr>
          <p:cNvSpPr txBox="1"/>
          <p:nvPr/>
        </p:nvSpPr>
        <p:spPr>
          <a:xfrm>
            <a:off x="435796" y="5190653"/>
            <a:ext cx="1841142"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20" name="TextBox 19">
            <a:extLst>
              <a:ext uri="{FF2B5EF4-FFF2-40B4-BE49-F238E27FC236}">
                <a16:creationId xmlns:a16="http://schemas.microsoft.com/office/drawing/2014/main" id="{EAEB680E-D264-443B-938D-45031B767ABB}"/>
              </a:ext>
            </a:extLst>
          </p:cNvPr>
          <p:cNvSpPr txBox="1"/>
          <p:nvPr/>
        </p:nvSpPr>
        <p:spPr>
          <a:xfrm>
            <a:off x="4363626" y="5190653"/>
            <a:ext cx="2054951"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6434836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4" name="Picture 3">
            <a:extLst>
              <a:ext uri="{FF2B5EF4-FFF2-40B4-BE49-F238E27FC236}">
                <a16:creationId xmlns:a16="http://schemas.microsoft.com/office/drawing/2014/main" id="{2F7A7D2E-24F7-409C-8BE7-C9C5FBEDC8D3}"/>
              </a:ext>
            </a:extLst>
          </p:cNvPr>
          <p:cNvPicPr>
            <a:picLocks noChangeAspect="1"/>
          </p:cNvPicPr>
          <p:nvPr/>
        </p:nvPicPr>
        <p:blipFill>
          <a:blip r:embed="rId3"/>
          <a:stretch>
            <a:fillRect/>
          </a:stretch>
        </p:blipFill>
        <p:spPr>
          <a:xfrm>
            <a:off x="527049" y="2287587"/>
            <a:ext cx="11382375" cy="2419350"/>
          </a:xfrm>
          <a:prstGeom prst="rect">
            <a:avLst/>
          </a:prstGeom>
        </p:spPr>
      </p:pic>
    </p:spTree>
    <p:extLst>
      <p:ext uri="{BB962C8B-B14F-4D97-AF65-F5344CB8AC3E}">
        <p14:creationId xmlns:p14="http://schemas.microsoft.com/office/powerpoint/2010/main" val="317395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4A96B8-8995-4DFB-9A3A-9A4147C02AE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61850D46-ED56-40A0-84D8-117FEBC672CE}"/>
              </a:ext>
            </a:extLst>
          </p:cNvPr>
          <p:cNvSpPr txBox="1"/>
          <p:nvPr/>
        </p:nvSpPr>
        <p:spPr>
          <a:xfrm>
            <a:off x="114403" y="3896548"/>
            <a:ext cx="6940105" cy="2674578"/>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If the change/deployment was successful in DEV,</a:t>
            </a:r>
          </a:p>
          <a:p>
            <a:pPr>
              <a:lnSpc>
                <a:spcPct val="90000"/>
              </a:lnSpc>
              <a:spcAft>
                <a:spcPts val="600"/>
              </a:spcAft>
            </a:pPr>
            <a:r>
              <a:rPr lang="en-US" sz="2400">
                <a:gradFill>
                  <a:gsLst>
                    <a:gs pos="2917">
                      <a:schemeClr val="tx1"/>
                    </a:gs>
                    <a:gs pos="30000">
                      <a:schemeClr val="tx1"/>
                    </a:gs>
                  </a:gsLst>
                  <a:lin ang="5400000" scaled="0"/>
                </a:gradFill>
              </a:rPr>
              <a:t>Azure DevOps / TFS can automatically</a:t>
            </a:r>
          </a:p>
          <a:p>
            <a:pPr>
              <a:lnSpc>
                <a:spcPct val="90000"/>
              </a:lnSpc>
              <a:spcAft>
                <a:spcPts val="600"/>
              </a:spcAft>
            </a:pPr>
            <a:r>
              <a:rPr lang="en-US" sz="2400">
                <a:gradFill>
                  <a:gsLst>
                    <a:gs pos="2917">
                      <a:schemeClr val="tx1"/>
                    </a:gs>
                    <a:gs pos="30000">
                      <a:schemeClr val="tx1"/>
                    </a:gs>
                  </a:gsLst>
                  <a:lin ang="5400000" scaled="0"/>
                </a:gradFill>
              </a:rPr>
              <a:t>deploy the change in PROD without:</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a chance to change anything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rights to PROD</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Untested changes</a:t>
            </a:r>
          </a:p>
        </p:txBody>
      </p:sp>
      <p:sp>
        <p:nvSpPr>
          <p:cNvPr id="5" name="Rectangle 4">
            <a:extLst>
              <a:ext uri="{FF2B5EF4-FFF2-40B4-BE49-F238E27FC236}">
                <a16:creationId xmlns:a16="http://schemas.microsoft.com/office/drawing/2014/main" id="{64C5CEE4-D257-4FA6-8F40-81451CF109FF}"/>
              </a:ext>
            </a:extLst>
          </p:cNvPr>
          <p:cNvSpPr/>
          <p:nvPr/>
        </p:nvSpPr>
        <p:spPr bwMode="auto">
          <a:xfrm>
            <a:off x="9721841" y="3623369"/>
            <a:ext cx="2254401"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049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Course 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549275" y="1957452"/>
            <a:ext cx="11887200" cy="350865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6000"/>
              <a:t>Prerequisite skills needed to succeed with Azure DevOps as the preferred method for deploying applications into Azure</a:t>
            </a:r>
          </a:p>
        </p:txBody>
      </p:sp>
    </p:spTree>
    <p:extLst>
      <p:ext uri="{BB962C8B-B14F-4D97-AF65-F5344CB8AC3E}">
        <p14:creationId xmlns:p14="http://schemas.microsoft.com/office/powerpoint/2010/main" val="31557789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450584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Day 1</a:t>
            </a:r>
          </a:p>
          <a:p>
            <a:r>
              <a:rPr lang="en-US" sz="4800" dirty="0"/>
              <a:t>	Azure Tools</a:t>
            </a:r>
          </a:p>
          <a:p>
            <a:r>
              <a:rPr lang="en-US" sz="4800" dirty="0"/>
              <a:t>	Azure AD and Service Principals</a:t>
            </a:r>
          </a:p>
          <a:p>
            <a:r>
              <a:rPr lang="en-US" sz="4800" dirty="0"/>
              <a:t>	Basic ARM Templates</a:t>
            </a:r>
          </a:p>
          <a:p>
            <a:r>
              <a:rPr lang="en-US" sz="4800" dirty="0"/>
              <a:t>	Azure DevOps</a:t>
            </a:r>
          </a:p>
          <a:p>
            <a:r>
              <a:rPr lang="en-US" sz="4800" dirty="0"/>
              <a:t>	VS Code and Git</a:t>
            </a:r>
          </a:p>
        </p:txBody>
      </p:sp>
    </p:spTree>
    <p:extLst>
      <p:ext uri="{BB962C8B-B14F-4D97-AF65-F5344CB8AC3E}">
        <p14:creationId xmlns:p14="http://schemas.microsoft.com/office/powerpoint/2010/main" val="2027125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886251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84105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3</a:t>
            </a:r>
          </a:p>
          <a:p>
            <a:r>
              <a:rPr lang="en-US" sz="4800"/>
              <a:t>	Azure DevOps	</a:t>
            </a:r>
          </a:p>
          <a:p>
            <a:r>
              <a:rPr lang="en-US" sz="4800"/>
              <a:t>	Service Connections</a:t>
            </a:r>
          </a:p>
          <a:p>
            <a:r>
              <a:rPr lang="en-US" sz="4800"/>
              <a:t>	Build and Continuous Integration</a:t>
            </a:r>
          </a:p>
          <a:p>
            <a:r>
              <a:rPr lang="en-US" sz="4800"/>
              <a:t>	Release and Continuous Delivery</a:t>
            </a:r>
          </a:p>
        </p:txBody>
      </p:sp>
    </p:spTree>
    <p:extLst>
      <p:ext uri="{BB962C8B-B14F-4D97-AF65-F5344CB8AC3E}">
        <p14:creationId xmlns:p14="http://schemas.microsoft.com/office/powerpoint/2010/main" val="877230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74638" y="2125662"/>
            <a:ext cx="11887200" cy="1181862"/>
          </a:xfrm>
        </p:spPr>
        <p:txBody>
          <a:bodyPr/>
          <a:lstStyle/>
          <a:p>
            <a:r>
              <a:rPr lang="en-US"/>
              <a:t>Course Overview Video</a:t>
            </a:r>
          </a:p>
        </p:txBody>
      </p:sp>
    </p:spTree>
    <p:extLst>
      <p:ext uri="{BB962C8B-B14F-4D97-AF65-F5344CB8AC3E}">
        <p14:creationId xmlns:p14="http://schemas.microsoft.com/office/powerpoint/2010/main" val="975440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p:txBody>
          <a:bodyPr/>
          <a:lstStyle/>
          <a:p>
            <a:r>
              <a:rPr lang="en-US"/>
              <a:t>Azure Tools Lab</a:t>
            </a:r>
          </a:p>
        </p:txBody>
      </p:sp>
    </p:spTree>
    <p:extLst>
      <p:ext uri="{BB962C8B-B14F-4D97-AF65-F5344CB8AC3E}">
        <p14:creationId xmlns:p14="http://schemas.microsoft.com/office/powerpoint/2010/main" val="23745666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142876" y="2775902"/>
            <a:ext cx="5623242" cy="825818"/>
          </a:xfrm>
        </p:spPr>
        <p:txBody>
          <a:bodyPr/>
          <a:lstStyle/>
          <a:p>
            <a:r>
              <a:rPr lang="en-US" sz="5400"/>
              <a:t>Visual Studio Code</a:t>
            </a:r>
          </a:p>
        </p:txBody>
      </p:sp>
      <p:sp>
        <p:nvSpPr>
          <p:cNvPr id="3" name="Title 1">
            <a:extLst>
              <a:ext uri="{FF2B5EF4-FFF2-40B4-BE49-F238E27FC236}">
                <a16:creationId xmlns:a16="http://schemas.microsoft.com/office/drawing/2014/main" id="{50067883-11C6-4944-A212-2F58FE1496C0}"/>
              </a:ext>
            </a:extLst>
          </p:cNvPr>
          <p:cNvSpPr txBox="1">
            <a:spLocks/>
          </p:cNvSpPr>
          <p:nvPr/>
        </p:nvSpPr>
        <p:spPr>
          <a:xfrm>
            <a:off x="6766878" y="2775902"/>
            <a:ext cx="562324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Azure PowerShell</a:t>
            </a:r>
          </a:p>
        </p:txBody>
      </p:sp>
      <p:sp>
        <p:nvSpPr>
          <p:cNvPr id="4" name="Title 1">
            <a:extLst>
              <a:ext uri="{FF2B5EF4-FFF2-40B4-BE49-F238E27FC236}">
                <a16:creationId xmlns:a16="http://schemas.microsoft.com/office/drawing/2014/main" id="{EE396842-DDDE-4EE5-B9CF-944A53832500}"/>
              </a:ext>
            </a:extLst>
          </p:cNvPr>
          <p:cNvSpPr txBox="1">
            <a:spLocks/>
          </p:cNvSpPr>
          <p:nvPr/>
        </p:nvSpPr>
        <p:spPr>
          <a:xfrm>
            <a:off x="2220278" y="5821044"/>
            <a:ext cx="108680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Git</a:t>
            </a:r>
          </a:p>
        </p:txBody>
      </p:sp>
      <p:sp>
        <p:nvSpPr>
          <p:cNvPr id="5" name="Title 1">
            <a:extLst>
              <a:ext uri="{FF2B5EF4-FFF2-40B4-BE49-F238E27FC236}">
                <a16:creationId xmlns:a16="http://schemas.microsoft.com/office/drawing/2014/main" id="{A2D0836B-695E-4263-9990-3800423F577A}"/>
              </a:ext>
            </a:extLst>
          </p:cNvPr>
          <p:cNvSpPr txBox="1">
            <a:spLocks/>
          </p:cNvSpPr>
          <p:nvPr/>
        </p:nvSpPr>
        <p:spPr>
          <a:xfrm>
            <a:off x="5354638" y="5821044"/>
            <a:ext cx="672560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Azure Storage Explorer</a:t>
            </a:r>
          </a:p>
        </p:txBody>
      </p:sp>
      <p:pic>
        <p:nvPicPr>
          <p:cNvPr id="6" name="Picture 5">
            <a:extLst>
              <a:ext uri="{FF2B5EF4-FFF2-40B4-BE49-F238E27FC236}">
                <a16:creationId xmlns:a16="http://schemas.microsoft.com/office/drawing/2014/main" id="{A27E99EB-1306-4377-B158-0EA8A76B31B1}"/>
              </a:ext>
            </a:extLst>
          </p:cNvPr>
          <p:cNvPicPr>
            <a:picLocks noChangeAspect="1"/>
          </p:cNvPicPr>
          <p:nvPr/>
        </p:nvPicPr>
        <p:blipFill>
          <a:blip r:embed="rId3"/>
          <a:stretch>
            <a:fillRect/>
          </a:stretch>
        </p:blipFill>
        <p:spPr>
          <a:xfrm>
            <a:off x="795702" y="261302"/>
            <a:ext cx="3935953" cy="2514600"/>
          </a:xfrm>
          <a:prstGeom prst="rect">
            <a:avLst/>
          </a:prstGeom>
        </p:spPr>
      </p:pic>
      <p:pic>
        <p:nvPicPr>
          <p:cNvPr id="7" name="Picture 6">
            <a:extLst>
              <a:ext uri="{FF2B5EF4-FFF2-40B4-BE49-F238E27FC236}">
                <a16:creationId xmlns:a16="http://schemas.microsoft.com/office/drawing/2014/main" id="{ABC7781B-D835-4BD2-80CB-5CF08FE09152}"/>
              </a:ext>
            </a:extLst>
          </p:cNvPr>
          <p:cNvPicPr>
            <a:picLocks noChangeAspect="1"/>
          </p:cNvPicPr>
          <p:nvPr/>
        </p:nvPicPr>
        <p:blipFill>
          <a:blip r:embed="rId4"/>
          <a:stretch>
            <a:fillRect/>
          </a:stretch>
        </p:blipFill>
        <p:spPr>
          <a:xfrm>
            <a:off x="6517454" y="518953"/>
            <a:ext cx="5387636" cy="1999298"/>
          </a:xfrm>
          <a:prstGeom prst="rect">
            <a:avLst/>
          </a:prstGeom>
        </p:spPr>
      </p:pic>
      <p:pic>
        <p:nvPicPr>
          <p:cNvPr id="8" name="Picture 7">
            <a:extLst>
              <a:ext uri="{FF2B5EF4-FFF2-40B4-BE49-F238E27FC236}">
                <a16:creationId xmlns:a16="http://schemas.microsoft.com/office/drawing/2014/main" id="{8545227E-4B79-4027-BCD4-A5EC305A4360}"/>
              </a:ext>
            </a:extLst>
          </p:cNvPr>
          <p:cNvPicPr>
            <a:picLocks noChangeAspect="1"/>
          </p:cNvPicPr>
          <p:nvPr/>
        </p:nvPicPr>
        <p:blipFill>
          <a:blip r:embed="rId5"/>
          <a:stretch>
            <a:fillRect/>
          </a:stretch>
        </p:blipFill>
        <p:spPr>
          <a:xfrm>
            <a:off x="1719251" y="3842829"/>
            <a:ext cx="1993273" cy="1993273"/>
          </a:xfrm>
          <a:prstGeom prst="rect">
            <a:avLst/>
          </a:prstGeom>
        </p:spPr>
      </p:pic>
      <p:pic>
        <p:nvPicPr>
          <p:cNvPr id="9" name="Picture 8">
            <a:extLst>
              <a:ext uri="{FF2B5EF4-FFF2-40B4-BE49-F238E27FC236}">
                <a16:creationId xmlns:a16="http://schemas.microsoft.com/office/drawing/2014/main" id="{54989BD4-E455-41E8-814D-5FE50D2E28F2}"/>
              </a:ext>
            </a:extLst>
          </p:cNvPr>
          <p:cNvPicPr>
            <a:picLocks noChangeAspect="1"/>
          </p:cNvPicPr>
          <p:nvPr/>
        </p:nvPicPr>
        <p:blipFill>
          <a:blip r:embed="rId6"/>
          <a:stretch>
            <a:fillRect/>
          </a:stretch>
        </p:blipFill>
        <p:spPr>
          <a:xfrm>
            <a:off x="6111240" y="3836804"/>
            <a:ext cx="5334426" cy="1999298"/>
          </a:xfrm>
          <a:prstGeom prst="rect">
            <a:avLst/>
          </a:prstGeom>
        </p:spPr>
      </p:pic>
    </p:spTree>
    <p:extLst>
      <p:ext uri="{BB962C8B-B14F-4D97-AF65-F5344CB8AC3E}">
        <p14:creationId xmlns:p14="http://schemas.microsoft.com/office/powerpoint/2010/main" val="977059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p:txBody>
          <a:bodyPr/>
          <a:lstStyle/>
          <a:p>
            <a:r>
              <a:rPr lang="en-US"/>
              <a:t>Azure Service Principals</a:t>
            </a:r>
          </a:p>
        </p:txBody>
      </p:sp>
    </p:spTree>
    <p:extLst>
      <p:ext uri="{BB962C8B-B14F-4D97-AF65-F5344CB8AC3E}">
        <p14:creationId xmlns:p14="http://schemas.microsoft.com/office/powerpoint/2010/main" val="33301978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4024839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graphicFrame>
        <p:nvGraphicFramePr>
          <p:cNvPr id="4" name="Table 3">
            <a:extLst>
              <a:ext uri="{FF2B5EF4-FFF2-40B4-BE49-F238E27FC236}">
                <a16:creationId xmlns:a16="http://schemas.microsoft.com/office/drawing/2014/main" id="{3A6756F9-8AEA-448B-8A75-FB2E28BF5DF8}"/>
              </a:ext>
            </a:extLst>
          </p:cNvPr>
          <p:cNvGraphicFramePr>
            <a:graphicFrameLocks noGrp="1"/>
          </p:cNvGraphicFramePr>
          <p:nvPr>
            <p:extLst>
              <p:ext uri="{D42A27DB-BD31-4B8C-83A1-F6EECF244321}">
                <p14:modId xmlns:p14="http://schemas.microsoft.com/office/powerpoint/2010/main" val="4104012685"/>
              </p:ext>
            </p:extLst>
          </p:nvPr>
        </p:nvGraphicFramePr>
        <p:xfrm>
          <a:off x="633791" y="1691549"/>
          <a:ext cx="11802684" cy="4053840"/>
        </p:xfrm>
        <a:graphic>
          <a:graphicData uri="http://schemas.openxmlformats.org/drawingml/2006/table">
            <a:tbl>
              <a:tblPr firstRow="1" bandRow="1">
                <a:tableStyleId>{5C22544A-7EE6-4342-B048-85BDC9FD1C3A}</a:tableStyleId>
              </a:tblPr>
              <a:tblGrid>
                <a:gridCol w="5901342">
                  <a:extLst>
                    <a:ext uri="{9D8B030D-6E8A-4147-A177-3AD203B41FA5}">
                      <a16:colId xmlns:a16="http://schemas.microsoft.com/office/drawing/2014/main" val="1548731515"/>
                    </a:ext>
                  </a:extLst>
                </a:gridCol>
                <a:gridCol w="5901342">
                  <a:extLst>
                    <a:ext uri="{9D8B030D-6E8A-4147-A177-3AD203B41FA5}">
                      <a16:colId xmlns:a16="http://schemas.microsoft.com/office/drawing/2014/main" val="2248272273"/>
                    </a:ext>
                  </a:extLst>
                </a:gridCol>
              </a:tblGrid>
              <a:tr h="370840">
                <a:tc>
                  <a:txBody>
                    <a:bodyPr/>
                    <a:lstStyle/>
                    <a:p>
                      <a:pPr algn="ctr"/>
                      <a:r>
                        <a:rPr lang="en-US" sz="3200" b="0">
                          <a:solidFill>
                            <a:srgbClr val="0072C6"/>
                          </a:solidFill>
                          <a:latin typeface="Segoe UI" pitchFamily="34" charset="0"/>
                          <a:cs typeface="Segoe UI" pitchFamily="34" charset="0"/>
                        </a:rPr>
                        <a:t>AAD Service Principals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a:solidFill>
                          <a:srgbClr val="0072C6"/>
                        </a:solidFill>
                        <a:latin typeface="Segoe UI" pitchFamily="34" charset="0"/>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Used for a Service (Application)</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Password or Certificate Authentication</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Supports Multiple</a:t>
                      </a:r>
                      <a:br>
                        <a:rPr lang="en-US" sz="2400" b="0" kern="1200">
                          <a:solidFill>
                            <a:srgbClr val="0072C6"/>
                          </a:solidFill>
                          <a:latin typeface="Segoe UI" pitchFamily="34" charset="0"/>
                          <a:ea typeface="+mn-ea"/>
                          <a:cs typeface="Segoe UI" pitchFamily="34" charset="0"/>
                        </a:rPr>
                      </a:br>
                      <a:r>
                        <a:rPr lang="en-US" sz="2400" b="0" kern="1200">
                          <a:solidFill>
                            <a:srgbClr val="0072C6"/>
                          </a:solidFill>
                          <a:latin typeface="Segoe UI" pitchFamily="34" charset="0"/>
                          <a:ea typeface="+mn-ea"/>
                          <a:cs typeface="Segoe UI" pitchFamily="34" charset="0"/>
                        </a:rPr>
                        <a:t>Passwords / Certificates</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Immune to Azure AD Conditional Access / Multi-factor</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AAD Tenant is identified by explicitly specifying it</a:t>
                      </a:r>
                    </a:p>
                    <a:p>
                      <a:pPr marL="285750" indent="-285750" algn="l">
                        <a:buFont typeface="Arial" panose="020B0604020202020204" pitchFamily="34" charset="0"/>
                        <a:buChar char="•"/>
                      </a:pPr>
                      <a:endParaRPr lang="en-US" b="0">
                        <a:solidFill>
                          <a:srgbClr val="FF0000"/>
                        </a:solidFill>
                      </a:endParaRPr>
                    </a:p>
                  </a:txBody>
                  <a:tcP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200" b="0" dirty="0">
                          <a:solidFill>
                            <a:srgbClr val="0072C6"/>
                          </a:solidFill>
                          <a:latin typeface="Segoe UI" pitchFamily="34" charset="0"/>
                          <a:cs typeface="Segoe UI" pitchFamily="34" charset="0"/>
                        </a:rPr>
                        <a:t>AAD User Accounts</a:t>
                      </a:r>
                    </a:p>
                    <a:p>
                      <a:pPr marL="285750" indent="-285750" algn="l">
                        <a:buFont typeface="Arial" panose="020B0604020202020204" pitchFamily="34" charset="0"/>
                        <a:buChar char="•"/>
                      </a:pPr>
                      <a:endParaRPr lang="en-US" sz="18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Used for an individual user</a:t>
                      </a: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Password/Federation/Multi-factor</a:t>
                      </a: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Can login to the Azure Portal</a:t>
                      </a:r>
                    </a:p>
                    <a:p>
                      <a:pPr marL="285750" indent="-285750" algn="l">
                        <a:buFont typeface="Arial" panose="020B0604020202020204" pitchFamily="34" charset="0"/>
                        <a:buChar char="•"/>
                      </a:pPr>
                      <a:r>
                        <a:rPr lang="en-US" sz="2400" b="0" dirty="0">
                          <a:solidFill>
                            <a:srgbClr val="0072C6"/>
                          </a:solidFill>
                          <a:latin typeface="Segoe UI" pitchFamily="34" charset="0"/>
                          <a:cs typeface="Segoe UI" pitchFamily="34" charset="0"/>
                        </a:rPr>
                        <a:t>AAD Tenant is identified by @UPN Suffix</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dirty="0">
                        <a:solidFill>
                          <a:srgbClr val="0072C6"/>
                        </a:solidFill>
                        <a:latin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txBody>
                  <a:tcPr>
                    <a:noFill/>
                  </a:tcPr>
                </a:tc>
                <a:extLst>
                  <a:ext uri="{0D108BD9-81ED-4DB2-BD59-A6C34878D82A}">
                    <a16:rowId xmlns:a16="http://schemas.microsoft.com/office/drawing/2014/main" val="3936999445"/>
                  </a:ext>
                </a:extLst>
              </a:tr>
            </a:tbl>
          </a:graphicData>
        </a:graphic>
      </p:graphicFrame>
    </p:spTree>
    <p:extLst>
      <p:ext uri="{BB962C8B-B14F-4D97-AF65-F5344CB8AC3E}">
        <p14:creationId xmlns:p14="http://schemas.microsoft.com/office/powerpoint/2010/main" val="5020353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4" name="Picture 3">
            <a:extLst>
              <a:ext uri="{FF2B5EF4-FFF2-40B4-BE49-F238E27FC236}">
                <a16:creationId xmlns:a16="http://schemas.microsoft.com/office/drawing/2014/main" id="{6237569A-1168-40A2-B71C-68F9629E85C6}"/>
              </a:ext>
            </a:extLst>
          </p:cNvPr>
          <p:cNvPicPr>
            <a:picLocks noChangeAspect="1"/>
          </p:cNvPicPr>
          <p:nvPr/>
        </p:nvPicPr>
        <p:blipFill>
          <a:blip r:embed="rId3"/>
          <a:stretch>
            <a:fillRect/>
          </a:stretch>
        </p:blipFill>
        <p:spPr>
          <a:xfrm>
            <a:off x="1407705" y="1639132"/>
            <a:ext cx="9869861" cy="4672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1321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3" name="Picture 2">
            <a:extLst>
              <a:ext uri="{FF2B5EF4-FFF2-40B4-BE49-F238E27FC236}">
                <a16:creationId xmlns:a16="http://schemas.microsoft.com/office/drawing/2014/main" id="{73864DF3-5D03-47CA-A505-2921BE1FBC18}"/>
              </a:ext>
            </a:extLst>
          </p:cNvPr>
          <p:cNvPicPr>
            <a:picLocks noChangeAspect="1"/>
          </p:cNvPicPr>
          <p:nvPr/>
        </p:nvPicPr>
        <p:blipFill>
          <a:blip r:embed="rId3"/>
          <a:stretch>
            <a:fillRect/>
          </a:stretch>
        </p:blipFill>
        <p:spPr>
          <a:xfrm>
            <a:off x="1817352" y="1556347"/>
            <a:ext cx="8801769" cy="4745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48991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3" name="Picture 2">
            <a:extLst>
              <a:ext uri="{FF2B5EF4-FFF2-40B4-BE49-F238E27FC236}">
                <a16:creationId xmlns:a16="http://schemas.microsoft.com/office/drawing/2014/main" id="{907AD9DD-7135-4958-ACAC-4CE4D920DEE5}"/>
              </a:ext>
            </a:extLst>
          </p:cNvPr>
          <p:cNvPicPr>
            <a:picLocks noChangeAspect="1"/>
          </p:cNvPicPr>
          <p:nvPr/>
        </p:nvPicPr>
        <p:blipFill>
          <a:blip r:embed="rId3"/>
          <a:stretch>
            <a:fillRect/>
          </a:stretch>
        </p:blipFill>
        <p:spPr>
          <a:xfrm>
            <a:off x="6516547" y="1345689"/>
            <a:ext cx="5072030" cy="53728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1DF0ADC-0FA3-4A84-98A5-DC2B241FF28D}"/>
              </a:ext>
            </a:extLst>
          </p:cNvPr>
          <p:cNvPicPr>
            <a:picLocks noChangeAspect="1"/>
          </p:cNvPicPr>
          <p:nvPr/>
        </p:nvPicPr>
        <p:blipFill>
          <a:blip r:embed="rId4"/>
          <a:stretch>
            <a:fillRect/>
          </a:stretch>
        </p:blipFill>
        <p:spPr>
          <a:xfrm>
            <a:off x="274640" y="1345689"/>
            <a:ext cx="5476304" cy="192533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097082" y="3403863"/>
            <a:ext cx="3428910" cy="3328834"/>
          </a:xfrm>
          <a:prstGeom prst="rect">
            <a:avLst/>
          </a:prstGeom>
          <a:effectLst>
            <a:outerShdw blurRad="165100" dist="203200" dir="2700000" algn="tl" rotWithShape="0">
              <a:prstClr val="black">
                <a:alpha val="40000"/>
              </a:prstClr>
            </a:outerShdw>
          </a:effectLst>
        </p:spPr>
      </p:pic>
      <p:cxnSp>
        <p:nvCxnSpPr>
          <p:cNvPr id="8" name="Straight Arrow Connector 7"/>
          <p:cNvCxnSpPr>
            <a:endCxn id="3" idx="1"/>
          </p:cNvCxnSpPr>
          <p:nvPr/>
        </p:nvCxnSpPr>
        <p:spPr>
          <a:xfrm flipV="1">
            <a:off x="4420651" y="4032110"/>
            <a:ext cx="2095896" cy="185158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86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Tips &amp; </a:t>
            </a:r>
            <a:r>
              <a:rPr lang="en-US" err="1"/>
              <a:t>Gotchas</a:t>
            </a:r>
            <a:endParaRPr lang="en-US"/>
          </a:p>
        </p:txBody>
      </p:sp>
      <p:sp>
        <p:nvSpPr>
          <p:cNvPr id="3" name="Text Placeholder 2"/>
          <p:cNvSpPr>
            <a:spLocks noGrp="1"/>
          </p:cNvSpPr>
          <p:nvPr>
            <p:ph type="body" sz="quarter" idx="10"/>
          </p:nvPr>
        </p:nvSpPr>
        <p:spPr>
          <a:xfrm>
            <a:off x="274637" y="1439862"/>
            <a:ext cx="11887199" cy="5636928"/>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For this point on in this course, please create a .ps1 file in which to type and store your commands, and save it.  This will give you a record of what you’ve typed, and also cause the PowerShell Integrated Console to initialize automatically.</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Windows for authentication in Azure PowerShell module pops </a:t>
            </a:r>
            <a:r>
              <a:rPr lang="en-US" sz="3600" u="sng">
                <a:solidFill>
                  <a:srgbClr val="0072C6"/>
                </a:solidFill>
                <a:latin typeface="Segoe UI" pitchFamily="34" charset="0"/>
                <a:cs typeface="Segoe UI" pitchFamily="34" charset="0"/>
              </a:rPr>
              <a:t>under</a:t>
            </a:r>
            <a:r>
              <a:rPr lang="en-US" sz="3600">
                <a:solidFill>
                  <a:srgbClr val="0072C6"/>
                </a:solidFill>
                <a:latin typeface="Segoe UI" pitchFamily="34" charset="0"/>
                <a:cs typeface="Segoe UI" pitchFamily="34" charset="0"/>
              </a:rPr>
              <a:t> your other windows.</a:t>
            </a:r>
          </a:p>
          <a:p>
            <a:pPr marL="571500" lvl="0" indent="-571500" defTabSz="1088105">
              <a:lnSpc>
                <a:spcPct val="100000"/>
              </a:lnSpc>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954869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B7D7-E05E-40D1-9DE7-54AE4C70246D}"/>
              </a:ext>
            </a:extLst>
          </p:cNvPr>
          <p:cNvSpPr>
            <a:spLocks noGrp="1"/>
          </p:cNvSpPr>
          <p:nvPr>
            <p:ph type="title"/>
          </p:nvPr>
        </p:nvSpPr>
        <p:spPr>
          <a:xfrm>
            <a:off x="122237" y="154622"/>
            <a:ext cx="9593964" cy="2179058"/>
          </a:xfrm>
        </p:spPr>
        <p:txBody>
          <a:bodyPr/>
          <a:lstStyle/>
          <a:p>
            <a:r>
              <a:rPr lang="en-US"/>
              <a:t>Service Principals Review </a:t>
            </a:r>
          </a:p>
        </p:txBody>
      </p:sp>
      <p:sp>
        <p:nvSpPr>
          <p:cNvPr id="3" name="Title 1">
            <a:extLst>
              <a:ext uri="{FF2B5EF4-FFF2-40B4-BE49-F238E27FC236}">
                <a16:creationId xmlns:a16="http://schemas.microsoft.com/office/drawing/2014/main" id="{CD18625D-AFC9-4951-BB42-3A37F3F7F694}"/>
              </a:ext>
            </a:extLst>
          </p:cNvPr>
          <p:cNvSpPr txBox="1">
            <a:spLocks/>
          </p:cNvSpPr>
          <p:nvPr/>
        </p:nvSpPr>
        <p:spPr>
          <a:xfrm>
            <a:off x="1265238" y="1577022"/>
            <a:ext cx="10357802" cy="40626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a:t>You can create a Service Principal and assign rights from the Azure Portal</a:t>
            </a:r>
          </a:p>
          <a:p>
            <a:pPr marL="742950" indent="-742950">
              <a:buAutoNum type="arabicPeriod"/>
            </a:pPr>
            <a:endParaRPr lang="en-US" sz="4000"/>
          </a:p>
          <a:p>
            <a:r>
              <a:rPr lang="en-US" sz="4000"/>
              <a:t>You can create a Service Principal and assign rights from PowerShell</a:t>
            </a:r>
          </a:p>
          <a:p>
            <a:pPr marL="742950" indent="-742950">
              <a:buAutoNum type="arabicPeriod" startAt="2"/>
            </a:pPr>
            <a:endParaRPr lang="en-US" sz="4000"/>
          </a:p>
          <a:p>
            <a:r>
              <a:rPr lang="en-US" sz="4000"/>
              <a:t>You can login to PowerShell as a Service Principal</a:t>
            </a:r>
          </a:p>
        </p:txBody>
      </p:sp>
    </p:spTree>
    <p:extLst>
      <p:ext uri="{BB962C8B-B14F-4D97-AF65-F5344CB8AC3E}">
        <p14:creationId xmlns:p14="http://schemas.microsoft.com/office/powerpoint/2010/main" val="11593195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p:txBody>
          <a:bodyPr/>
          <a:lstStyle/>
          <a:p>
            <a:r>
              <a:rPr lang="en-US"/>
              <a:t>Simple ARM Templates</a:t>
            </a:r>
          </a:p>
        </p:txBody>
      </p:sp>
    </p:spTree>
    <p:extLst>
      <p:ext uri="{BB962C8B-B14F-4D97-AF65-F5344CB8AC3E}">
        <p14:creationId xmlns:p14="http://schemas.microsoft.com/office/powerpoint/2010/main" val="2639247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DevOps?</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r>
              <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rPr>
              <a:t>“DevOps is the union of people, process, and products to enable continuous delivery of value to our end users.”</a:t>
            </a:r>
          </a:p>
        </p:txBody>
      </p:sp>
      <p:sp>
        <p:nvSpPr>
          <p:cNvPr id="9" name="Rectangle 8">
            <a:extLst>
              <a:ext uri="{FF2B5EF4-FFF2-40B4-BE49-F238E27FC236}">
                <a16:creationId xmlns:a16="http://schemas.microsoft.com/office/drawing/2014/main" id="{F4B205B4-375A-46B4-B150-CCC2637023A0}"/>
              </a:ext>
            </a:extLst>
          </p:cNvPr>
          <p:cNvSpPr/>
          <p:nvPr/>
        </p:nvSpPr>
        <p:spPr>
          <a:xfrm>
            <a:off x="390889" y="5992584"/>
            <a:ext cx="565494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lumMod val="50000"/>
                  </a:schemeClr>
                </a:solidFill>
                <a:effectLst/>
                <a:uLnTx/>
                <a:uFillTx/>
                <a:hlinkClick r:id="rId3">
                  <a:extLst>
                    <a:ext uri="{A12FA001-AC4F-418D-AE19-62706E023703}">
                      <ahyp:hlinkClr xmlns:ahyp="http://schemas.microsoft.com/office/drawing/2018/hyperlinkcolor" val="tx"/>
                    </a:ext>
                  </a:extLst>
                </a:hlinkClick>
              </a:rPr>
              <a:t>http://www.donovanbrown.com/post/what-is-devops</a:t>
            </a:r>
            <a:r>
              <a:rPr kumimoji="0" lang="en-US" sz="1800" b="0" i="0" u="none" strike="noStrike" kern="0" cap="none" spc="0" normalizeH="0" baseline="0" noProof="0">
                <a:ln>
                  <a:noFill/>
                </a:ln>
                <a:solidFill>
                  <a:schemeClr val="tx1">
                    <a:lumMod val="50000"/>
                  </a:schemeClr>
                </a:solidFill>
                <a:effectLst/>
                <a:uLnTx/>
                <a:uFillTx/>
              </a:rPr>
              <a:t> </a:t>
            </a:r>
          </a:p>
        </p:txBody>
      </p:sp>
      <p:sp>
        <p:nvSpPr>
          <p:cNvPr id="10" name="Text Placeholder 5">
            <a:extLst>
              <a:ext uri="{FF2B5EF4-FFF2-40B4-BE49-F238E27FC236}">
                <a16:creationId xmlns:a16="http://schemas.microsoft.com/office/drawing/2014/main" id="{F080E74E-A3B0-4F3D-849C-0B69C4F4D487}"/>
              </a:ext>
            </a:extLst>
          </p:cNvPr>
          <p:cNvSpPr txBox="1">
            <a:spLocks/>
          </p:cNvSpPr>
          <p:nvPr/>
        </p:nvSpPr>
        <p:spPr>
          <a:xfrm>
            <a:off x="8234213" y="5175693"/>
            <a:ext cx="5486400" cy="627864"/>
          </a:xfrm>
          <a:prstGeom prst="rect">
            <a:avLst/>
          </a:prstGeom>
        </p:spPr>
        <p:txBody>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r>
              <a:rPr kumimoji="0" lang="en-US" sz="2400" b="0" i="0" u="none" strike="noStrike" kern="1200" cap="none" spc="0" normalizeH="0" baseline="0" noProof="0">
                <a:ln>
                  <a:noFill/>
                </a:ln>
                <a:solidFill>
                  <a:srgbClr val="0072C6"/>
                </a:solidFill>
                <a:effectLst/>
                <a:uLnTx/>
                <a:uFillTx/>
                <a:latin typeface="Segoe UI" pitchFamily="34" charset="0"/>
                <a:cs typeface="Segoe UI" pitchFamily="34" charset="0"/>
              </a:rPr>
              <a:t>Donovan Brown</a:t>
            </a:r>
          </a:p>
        </p:txBody>
      </p:sp>
    </p:spTree>
    <p:extLst>
      <p:ext uri="{BB962C8B-B14F-4D97-AF65-F5344CB8AC3E}">
        <p14:creationId xmlns:p14="http://schemas.microsoft.com/office/powerpoint/2010/main" val="7185667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8A4E3-08D6-4635-A39D-E4A81F1FA91F}"/>
              </a:ext>
            </a:extLst>
          </p:cNvPr>
          <p:cNvPicPr>
            <a:picLocks noChangeAspect="1"/>
          </p:cNvPicPr>
          <p:nvPr/>
        </p:nvPicPr>
        <p:blipFill>
          <a:blip r:embed="rId3"/>
          <a:stretch>
            <a:fillRect/>
          </a:stretch>
        </p:blipFill>
        <p:spPr>
          <a:xfrm>
            <a:off x="7130337" y="2110839"/>
            <a:ext cx="4530435" cy="4665881"/>
          </a:xfrm>
          <a:prstGeom prst="rect">
            <a:avLst/>
          </a:prstGeom>
        </p:spPr>
      </p:pic>
      <p:sp>
        <p:nvSpPr>
          <p:cNvPr id="2" name="Title 1"/>
          <p:cNvSpPr>
            <a:spLocks noGrp="1"/>
          </p:cNvSpPr>
          <p:nvPr>
            <p:ph type="title"/>
          </p:nvPr>
        </p:nvSpPr>
        <p:spPr/>
        <p:txBody>
          <a:bodyPr/>
          <a:lstStyle/>
          <a:p>
            <a:r>
              <a:rPr lang="en-US"/>
              <a:t>Azure Resource Manager (ARM) Templates</a:t>
            </a:r>
          </a:p>
        </p:txBody>
      </p:sp>
      <p:sp>
        <p:nvSpPr>
          <p:cNvPr id="5" name="Text Placeholder 2">
            <a:extLst>
              <a:ext uri="{FF2B5EF4-FFF2-40B4-BE49-F238E27FC236}">
                <a16:creationId xmlns:a16="http://schemas.microsoft.com/office/drawing/2014/main" id="{ED079330-BD6A-4202-A67C-88AA60B7AF9B}"/>
              </a:ext>
            </a:extLst>
          </p:cNvPr>
          <p:cNvSpPr>
            <a:spLocks noGrp="1"/>
          </p:cNvSpPr>
          <p:nvPr>
            <p:ph type="body" sz="quarter" idx="10"/>
          </p:nvPr>
        </p:nvSpPr>
        <p:spPr>
          <a:xfrm>
            <a:off x="274637" y="1592262"/>
            <a:ext cx="11887199" cy="2308324"/>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Many ways to deploy resources into Azure</a:t>
            </a:r>
          </a:p>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Hint:</a:t>
            </a:r>
          </a:p>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ARM Templates are the best way</a:t>
            </a:r>
          </a:p>
        </p:txBody>
      </p:sp>
    </p:spTree>
    <p:extLst>
      <p:ext uri="{BB962C8B-B14F-4D97-AF65-F5344CB8AC3E}">
        <p14:creationId xmlns:p14="http://schemas.microsoft.com/office/powerpoint/2010/main" val="38650323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Provisioning Resources with ARM Templates</a:t>
            </a:r>
          </a:p>
        </p:txBody>
      </p:sp>
      <p:sp>
        <p:nvSpPr>
          <p:cNvPr id="4" name="Text Placeholder 2">
            <a:extLst>
              <a:ext uri="{FF2B5EF4-FFF2-40B4-BE49-F238E27FC236}">
                <a16:creationId xmlns:a16="http://schemas.microsoft.com/office/drawing/2014/main" id="{72012DC1-3740-4A8E-8611-82C524920BD3}"/>
              </a:ext>
            </a:extLst>
          </p:cNvPr>
          <p:cNvSpPr>
            <a:spLocks noGrp="1"/>
          </p:cNvSpPr>
          <p:nvPr>
            <p:ph type="body" sz="quarter" idx="10"/>
          </p:nvPr>
        </p:nvSpPr>
        <p:spPr>
          <a:xfrm>
            <a:off x="274637" y="1592262"/>
            <a:ext cx="6084599" cy="4616648"/>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Allows you to manage your Azure resources in a declarative way</a:t>
            </a:r>
            <a:br>
              <a:rPr lang="en-US" sz="3600">
                <a:solidFill>
                  <a:srgbClr val="0072C6"/>
                </a:solidFill>
                <a:latin typeface="Segoe UI" pitchFamily="34" charset="0"/>
                <a:cs typeface="Segoe UI" pitchFamily="34" charset="0"/>
              </a:rPr>
            </a:b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You describe the structure and relationships of a deployable group of resources in JSON templates</a:t>
            </a:r>
          </a:p>
        </p:txBody>
      </p:sp>
      <p:pic>
        <p:nvPicPr>
          <p:cNvPr id="5" name="Picture 4">
            <a:extLst>
              <a:ext uri="{FF2B5EF4-FFF2-40B4-BE49-F238E27FC236}">
                <a16:creationId xmlns:a16="http://schemas.microsoft.com/office/drawing/2014/main" id="{8218A96B-C1E6-4DB6-8C3C-6056A472E564}"/>
              </a:ext>
            </a:extLst>
          </p:cNvPr>
          <p:cNvPicPr>
            <a:picLocks noChangeAspect="1"/>
          </p:cNvPicPr>
          <p:nvPr/>
        </p:nvPicPr>
        <p:blipFill>
          <a:blip r:embed="rId3"/>
          <a:stretch>
            <a:fillRect/>
          </a:stretch>
        </p:blipFill>
        <p:spPr>
          <a:xfrm>
            <a:off x="7150931" y="1592262"/>
            <a:ext cx="4639322" cy="4791744"/>
          </a:xfrm>
          <a:prstGeom prst="rect">
            <a:avLst/>
          </a:prstGeom>
          <a:ln>
            <a:noFill/>
          </a:ln>
          <a:effectLst>
            <a:outerShdw blurRad="127000" dist="1778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023398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Resource Manager (ARM) Templates</a:t>
            </a:r>
          </a:p>
        </p:txBody>
      </p:sp>
      <p:sp>
        <p:nvSpPr>
          <p:cNvPr id="5" name="Text Placeholder 2">
            <a:extLst>
              <a:ext uri="{FF2B5EF4-FFF2-40B4-BE49-F238E27FC236}">
                <a16:creationId xmlns:a16="http://schemas.microsoft.com/office/drawing/2014/main" id="{ED079330-BD6A-4202-A67C-88AA60B7AF9B}"/>
              </a:ext>
            </a:extLst>
          </p:cNvPr>
          <p:cNvSpPr>
            <a:spLocks noGrp="1"/>
          </p:cNvSpPr>
          <p:nvPr>
            <p:ph type="body" sz="quarter" idx="10"/>
          </p:nvPr>
        </p:nvSpPr>
        <p:spPr>
          <a:xfrm>
            <a:off x="274637" y="1592262"/>
            <a:ext cx="11887199" cy="6232475"/>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Standards based and easy to follow</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You will find the same sections in each template</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Tightly structured in regards to what you can do</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Single handoff to the ARM API</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Allows for modular components and template linking</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Dependency handling and multi-threading</a:t>
            </a:r>
          </a:p>
          <a:p>
            <a:pPr marL="571500" lvl="0" indent="-571500" defTabSz="1088105">
              <a:lnSpc>
                <a:spcPct val="100000"/>
              </a:lnSpc>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a:p>
            <a:pPr lvl="0" defTabSz="1088105">
              <a:lnSpc>
                <a:spcPct val="100000"/>
              </a:lnSpc>
              <a:spcBef>
                <a:spcPts val="1800"/>
              </a:spcBef>
              <a:buClr>
                <a:srgbClr val="0072C6"/>
              </a:buClr>
              <a:buSzPct val="100000"/>
            </a:pPr>
            <a:endParaRPr lang="en-US" sz="3600">
              <a:solidFill>
                <a:srgbClr val="0072C6"/>
              </a:solidFill>
              <a:latin typeface="Segoe UI" pitchFamily="34" charset="0"/>
              <a:cs typeface="Segoe UI" pitchFamily="34" charset="0"/>
            </a:endParaRPr>
          </a:p>
        </p:txBody>
      </p:sp>
    </p:spTree>
    <p:extLst>
      <p:ext uri="{BB962C8B-B14F-4D97-AF65-F5344CB8AC3E}">
        <p14:creationId xmlns:p14="http://schemas.microsoft.com/office/powerpoint/2010/main" val="41606673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ARM Template Schema</a:t>
            </a:r>
          </a:p>
        </p:txBody>
      </p:sp>
      <p:pic>
        <p:nvPicPr>
          <p:cNvPr id="3" name="Picture 2">
            <a:extLst>
              <a:ext uri="{FF2B5EF4-FFF2-40B4-BE49-F238E27FC236}">
                <a16:creationId xmlns:a16="http://schemas.microsoft.com/office/drawing/2014/main" id="{E03D2F94-8A6D-4989-A82B-7D913C4E47A8}"/>
              </a:ext>
            </a:extLst>
          </p:cNvPr>
          <p:cNvPicPr>
            <a:picLocks noChangeAspect="1"/>
          </p:cNvPicPr>
          <p:nvPr/>
        </p:nvPicPr>
        <p:blipFill>
          <a:blip r:embed="rId3"/>
          <a:stretch>
            <a:fillRect/>
          </a:stretch>
        </p:blipFill>
        <p:spPr>
          <a:xfrm>
            <a:off x="-1" y="1514190"/>
            <a:ext cx="12436475" cy="3966144"/>
          </a:xfrm>
          <a:prstGeom prst="rect">
            <a:avLst/>
          </a:prstGeom>
        </p:spPr>
      </p:pic>
    </p:spTree>
    <p:extLst>
      <p:ext uri="{BB962C8B-B14F-4D97-AF65-F5344CB8AC3E}">
        <p14:creationId xmlns:p14="http://schemas.microsoft.com/office/powerpoint/2010/main" val="12480371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ARM Templates        VS         Azure PowerShell</a:t>
            </a:r>
          </a:p>
        </p:txBody>
      </p:sp>
      <p:pic>
        <p:nvPicPr>
          <p:cNvPr id="4" name="Picture 3">
            <a:extLst>
              <a:ext uri="{FF2B5EF4-FFF2-40B4-BE49-F238E27FC236}">
                <a16:creationId xmlns:a16="http://schemas.microsoft.com/office/drawing/2014/main" id="{8124BED7-9DC7-4F77-A31E-40DACED9C21B}"/>
              </a:ext>
            </a:extLst>
          </p:cNvPr>
          <p:cNvPicPr>
            <a:picLocks noChangeAspect="1"/>
          </p:cNvPicPr>
          <p:nvPr/>
        </p:nvPicPr>
        <p:blipFill>
          <a:blip r:embed="rId3"/>
          <a:stretch>
            <a:fillRect/>
          </a:stretch>
        </p:blipFill>
        <p:spPr>
          <a:xfrm>
            <a:off x="211149" y="1523999"/>
            <a:ext cx="5631444" cy="4632961"/>
          </a:xfrm>
          <a:prstGeom prst="rect">
            <a:avLst/>
          </a:prstGeom>
          <a:effectLst>
            <a:outerShdw blurRad="127000" dist="177800" dir="2700000" algn="tl" rotWithShape="0">
              <a:prstClr val="black">
                <a:alpha val="40000"/>
              </a:prstClr>
            </a:outerShdw>
          </a:effectLst>
        </p:spPr>
      </p:pic>
      <p:pic>
        <p:nvPicPr>
          <p:cNvPr id="6" name="Picture 5">
            <a:extLst>
              <a:ext uri="{FF2B5EF4-FFF2-40B4-BE49-F238E27FC236}">
                <a16:creationId xmlns:a16="http://schemas.microsoft.com/office/drawing/2014/main" id="{72BFED88-4076-4D7D-9CA1-FF69D8998923}"/>
              </a:ext>
            </a:extLst>
          </p:cNvPr>
          <p:cNvPicPr>
            <a:picLocks noChangeAspect="1"/>
          </p:cNvPicPr>
          <p:nvPr/>
        </p:nvPicPr>
        <p:blipFill>
          <a:blip r:embed="rId4"/>
          <a:stretch>
            <a:fillRect/>
          </a:stretch>
        </p:blipFill>
        <p:spPr>
          <a:xfrm>
            <a:off x="6042816" y="1523998"/>
            <a:ext cx="6356742" cy="4790441"/>
          </a:xfrm>
          <a:prstGeom prst="rect">
            <a:avLst/>
          </a:prstGeom>
        </p:spPr>
      </p:pic>
    </p:spTree>
    <p:extLst>
      <p:ext uri="{BB962C8B-B14F-4D97-AF65-F5344CB8AC3E}">
        <p14:creationId xmlns:p14="http://schemas.microsoft.com/office/powerpoint/2010/main" val="35212807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Quick Starts</a:t>
            </a:r>
          </a:p>
        </p:txBody>
      </p:sp>
      <p:sp>
        <p:nvSpPr>
          <p:cNvPr id="7" name="Text Placeholder 2">
            <a:extLst>
              <a:ext uri="{FF2B5EF4-FFF2-40B4-BE49-F238E27FC236}">
                <a16:creationId xmlns:a16="http://schemas.microsoft.com/office/drawing/2014/main" id="{DF06FC94-89BD-442B-9759-32FECB949BD6}"/>
              </a:ext>
            </a:extLst>
          </p:cNvPr>
          <p:cNvSpPr>
            <a:spLocks noGrp="1"/>
          </p:cNvSpPr>
          <p:nvPr>
            <p:ph type="body" sz="quarter" idx="10"/>
          </p:nvPr>
        </p:nvSpPr>
        <p:spPr>
          <a:xfrm>
            <a:off x="479910" y="6039854"/>
            <a:ext cx="11887199" cy="738664"/>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https://github.com/Azure/azure-quickstart-templates </a:t>
            </a:r>
          </a:p>
        </p:txBody>
      </p:sp>
      <p:pic>
        <p:nvPicPr>
          <p:cNvPr id="5" name="Picture 4">
            <a:extLst>
              <a:ext uri="{FF2B5EF4-FFF2-40B4-BE49-F238E27FC236}">
                <a16:creationId xmlns:a16="http://schemas.microsoft.com/office/drawing/2014/main" id="{84587C4E-B477-46DF-BAA3-725022D0FB99}"/>
              </a:ext>
            </a:extLst>
          </p:cNvPr>
          <p:cNvPicPr>
            <a:picLocks noChangeAspect="1"/>
          </p:cNvPicPr>
          <p:nvPr/>
        </p:nvPicPr>
        <p:blipFill>
          <a:blip r:embed="rId3"/>
          <a:stretch>
            <a:fillRect/>
          </a:stretch>
        </p:blipFill>
        <p:spPr>
          <a:xfrm>
            <a:off x="2646284" y="1410314"/>
            <a:ext cx="7143905" cy="4567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2496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Quick Starts</a:t>
            </a:r>
          </a:p>
        </p:txBody>
      </p:sp>
      <p:sp>
        <p:nvSpPr>
          <p:cNvPr id="7" name="Text Placeholder 2">
            <a:extLst>
              <a:ext uri="{FF2B5EF4-FFF2-40B4-BE49-F238E27FC236}">
                <a16:creationId xmlns:a16="http://schemas.microsoft.com/office/drawing/2014/main" id="{DF06FC94-89BD-442B-9759-32FECB949BD6}"/>
              </a:ext>
            </a:extLst>
          </p:cNvPr>
          <p:cNvSpPr>
            <a:spLocks noGrp="1"/>
          </p:cNvSpPr>
          <p:nvPr>
            <p:ph type="body" sz="quarter" idx="10"/>
          </p:nvPr>
        </p:nvSpPr>
        <p:spPr>
          <a:xfrm>
            <a:off x="479910" y="6039854"/>
            <a:ext cx="11887199" cy="738664"/>
          </a:xfrm>
        </p:spPr>
        <p:txBody>
          <a:bodyPr vert="horz" wrap="square" lIns="146304" tIns="91440" rIns="146304" bIns="91440" rtlCol="0" anchor="t">
            <a:spAutoFit/>
          </a:bodyPr>
          <a:lstStyle/>
          <a:p>
            <a:pPr lvl="0" defTabSz="1088105">
              <a:lnSpc>
                <a:spcPct val="100000"/>
              </a:lnSpc>
              <a:spcBef>
                <a:spcPts val="1800"/>
              </a:spcBef>
            </a:pPr>
            <a:r>
              <a:rPr lang="en-US" sz="3600">
                <a:solidFill>
                  <a:srgbClr val="0070C0"/>
                </a:solidFill>
                <a:latin typeface="Segoe UI"/>
                <a:cs typeface="Segoe UI"/>
              </a:rPr>
              <a:t>https://docs.microsoft.com/en-us/azure/templates/</a:t>
            </a:r>
            <a:endParaRPr lang="en-US">
              <a:solidFill>
                <a:srgbClr val="0070C0"/>
              </a:solidFill>
              <a:latin typeface="Segoe UI"/>
              <a:cs typeface="Segoe UI"/>
            </a:endParaRPr>
          </a:p>
        </p:txBody>
      </p:sp>
      <p:pic>
        <p:nvPicPr>
          <p:cNvPr id="5" name="Picture 4">
            <a:extLst>
              <a:ext uri="{FF2B5EF4-FFF2-40B4-BE49-F238E27FC236}">
                <a16:creationId xmlns:a16="http://schemas.microsoft.com/office/drawing/2014/main" id="{84587C4E-B477-46DF-BAA3-725022D0FB99}"/>
              </a:ext>
            </a:extLst>
          </p:cNvPr>
          <p:cNvPicPr>
            <a:picLocks noChangeAspect="1"/>
          </p:cNvPicPr>
          <p:nvPr/>
        </p:nvPicPr>
        <p:blipFill>
          <a:blip r:embed="rId3"/>
          <a:stretch>
            <a:fillRect/>
          </a:stretch>
        </p:blipFill>
        <p:spPr>
          <a:xfrm>
            <a:off x="2646284" y="1410314"/>
            <a:ext cx="7143905" cy="4567336"/>
          </a:xfrm>
          <a:prstGeom prst="rect">
            <a:avLst/>
          </a:prstGeom>
          <a:ln>
            <a:noFill/>
          </a:ln>
          <a:effectLst>
            <a:outerShdw blurRad="292100" dist="139700" dir="2700000" algn="tl" rotWithShape="0">
              <a:srgbClr val="333333">
                <a:alpha val="65000"/>
              </a:srgbClr>
            </a:outerShdw>
          </a:effectLst>
        </p:spPr>
      </p:pic>
      <p:pic>
        <p:nvPicPr>
          <p:cNvPr id="3" name="Picture 3" descr="A screenshot of a cell phone&#10;&#10;Description generated with very high confidence">
            <a:extLst>
              <a:ext uri="{FF2B5EF4-FFF2-40B4-BE49-F238E27FC236}">
                <a16:creationId xmlns:a16="http://schemas.microsoft.com/office/drawing/2014/main" id="{800A6FBB-DF56-4004-8A72-5A7F49DCC56D}"/>
              </a:ext>
            </a:extLst>
          </p:cNvPr>
          <p:cNvPicPr>
            <a:picLocks noChangeAspect="1"/>
          </p:cNvPicPr>
          <p:nvPr/>
        </p:nvPicPr>
        <p:blipFill rotWithShape="1">
          <a:blip r:embed="rId4"/>
          <a:srcRect t="21" r="52" b="14523"/>
          <a:stretch/>
        </p:blipFill>
        <p:spPr>
          <a:xfrm>
            <a:off x="2646801" y="1408929"/>
            <a:ext cx="7142996" cy="4561577"/>
          </a:xfrm>
          <a:prstGeom prst="rect">
            <a:avLst/>
          </a:prstGeom>
        </p:spPr>
      </p:pic>
    </p:spTree>
    <p:extLst>
      <p:ext uri="{BB962C8B-B14F-4D97-AF65-F5344CB8AC3E}">
        <p14:creationId xmlns:p14="http://schemas.microsoft.com/office/powerpoint/2010/main" val="30344726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Portal</a:t>
            </a:r>
          </a:p>
        </p:txBody>
      </p:sp>
      <p:pic>
        <p:nvPicPr>
          <p:cNvPr id="6" name="Picture 5">
            <a:extLst>
              <a:ext uri="{FF2B5EF4-FFF2-40B4-BE49-F238E27FC236}">
                <a16:creationId xmlns:a16="http://schemas.microsoft.com/office/drawing/2014/main" id="{AEFEC39C-345A-4132-899C-9270E5C33E4A}"/>
              </a:ext>
            </a:extLst>
          </p:cNvPr>
          <p:cNvPicPr>
            <a:picLocks noChangeAspect="1"/>
          </p:cNvPicPr>
          <p:nvPr/>
        </p:nvPicPr>
        <p:blipFill>
          <a:blip r:embed="rId3"/>
          <a:stretch>
            <a:fillRect/>
          </a:stretch>
        </p:blipFill>
        <p:spPr>
          <a:xfrm>
            <a:off x="1691640" y="1442620"/>
            <a:ext cx="9252132" cy="5374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89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B7D7-E05E-40D1-9DE7-54AE4C70246D}"/>
              </a:ext>
            </a:extLst>
          </p:cNvPr>
          <p:cNvSpPr>
            <a:spLocks noGrp="1"/>
          </p:cNvSpPr>
          <p:nvPr>
            <p:ph type="title"/>
          </p:nvPr>
        </p:nvSpPr>
        <p:spPr>
          <a:xfrm>
            <a:off x="122237" y="154622"/>
            <a:ext cx="9593964" cy="1181862"/>
          </a:xfrm>
        </p:spPr>
        <p:txBody>
          <a:bodyPr/>
          <a:lstStyle/>
          <a:p>
            <a:r>
              <a:rPr lang="en-US"/>
              <a:t>ARM Templates Review </a:t>
            </a:r>
          </a:p>
        </p:txBody>
      </p:sp>
      <p:sp>
        <p:nvSpPr>
          <p:cNvPr id="3" name="Title 1">
            <a:extLst>
              <a:ext uri="{FF2B5EF4-FFF2-40B4-BE49-F238E27FC236}">
                <a16:creationId xmlns:a16="http://schemas.microsoft.com/office/drawing/2014/main" id="{CD18625D-AFC9-4951-BB42-3A37F3F7F694}"/>
              </a:ext>
            </a:extLst>
          </p:cNvPr>
          <p:cNvSpPr txBox="1">
            <a:spLocks/>
          </p:cNvSpPr>
          <p:nvPr/>
        </p:nvSpPr>
        <p:spPr>
          <a:xfrm>
            <a:off x="1265237" y="1577022"/>
            <a:ext cx="11009039" cy="4616648"/>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a:t>Deploy resources using an ARM template and the New-</a:t>
            </a:r>
            <a:r>
              <a:rPr lang="en-US" sz="4000" err="1"/>
              <a:t>AzResourceGroupDeployment</a:t>
            </a:r>
            <a:r>
              <a:rPr lang="en-US" sz="4000"/>
              <a:t> cmdlet</a:t>
            </a:r>
          </a:p>
          <a:p>
            <a:endParaRPr lang="en-US" sz="4000"/>
          </a:p>
          <a:p>
            <a:r>
              <a:rPr lang="en-US" sz="4000"/>
              <a:t>ARM templates support parameters and variables to allow for flexible, dynamic deployments</a:t>
            </a:r>
          </a:p>
          <a:p>
            <a:endParaRPr lang="en-US" sz="4000"/>
          </a:p>
          <a:p>
            <a:r>
              <a:rPr lang="en-US" sz="4000"/>
              <a:t>Declarative nature of ARM templates and how they interact with the Azure API</a:t>
            </a:r>
          </a:p>
        </p:txBody>
      </p:sp>
    </p:spTree>
    <p:extLst>
      <p:ext uri="{BB962C8B-B14F-4D97-AF65-F5344CB8AC3E}">
        <p14:creationId xmlns:p14="http://schemas.microsoft.com/office/powerpoint/2010/main" val="32410869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Azure DevOps</a:t>
            </a:r>
          </a:p>
        </p:txBody>
      </p:sp>
    </p:spTree>
    <p:extLst>
      <p:ext uri="{BB962C8B-B14F-4D97-AF65-F5344CB8AC3E}">
        <p14:creationId xmlns:p14="http://schemas.microsoft.com/office/powerpoint/2010/main" val="12335131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the current business challenges?</a:t>
            </a:r>
          </a:p>
        </p:txBody>
      </p:sp>
      <p:sp>
        <p:nvSpPr>
          <p:cNvPr id="3" name="Text Placeholder 2"/>
          <p:cNvSpPr>
            <a:spLocks noGrp="1"/>
          </p:cNvSpPr>
          <p:nvPr>
            <p:ph type="body" sz="quarter" idx="10"/>
          </p:nvPr>
        </p:nvSpPr>
        <p:spPr>
          <a:xfrm>
            <a:off x="274637" y="1592262"/>
            <a:ext cx="11887199" cy="4990597"/>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All organizations, government and industry, </a:t>
            </a: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are facing these pressures: </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Deliver products faster</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Increase organizational productivity</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Reduce errors</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Mounting product complexity</a:t>
            </a: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43155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5" name="Picture 4">
            <a:extLst>
              <a:ext uri="{FF2B5EF4-FFF2-40B4-BE49-F238E27FC236}">
                <a16:creationId xmlns:a16="http://schemas.microsoft.com/office/drawing/2014/main" id="{1E3C2F53-3642-4A35-BCFF-90F8D3EEA63B}"/>
              </a:ext>
            </a:extLst>
          </p:cNvPr>
          <p:cNvPicPr>
            <a:picLocks noChangeAspect="1"/>
          </p:cNvPicPr>
          <p:nvPr/>
        </p:nvPicPr>
        <p:blipFill>
          <a:blip r:embed="rId3"/>
          <a:stretch>
            <a:fillRect/>
          </a:stretch>
        </p:blipFill>
        <p:spPr>
          <a:xfrm>
            <a:off x="3155830" y="1212849"/>
            <a:ext cx="6468189" cy="5741427"/>
          </a:xfrm>
          <a:prstGeom prst="rect">
            <a:avLst/>
          </a:prstGeom>
        </p:spPr>
      </p:pic>
    </p:spTree>
    <p:extLst>
      <p:ext uri="{BB962C8B-B14F-4D97-AF65-F5344CB8AC3E}">
        <p14:creationId xmlns:p14="http://schemas.microsoft.com/office/powerpoint/2010/main" val="36637015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3" name="Picture 2">
            <a:extLst>
              <a:ext uri="{FF2B5EF4-FFF2-40B4-BE49-F238E27FC236}">
                <a16:creationId xmlns:a16="http://schemas.microsoft.com/office/drawing/2014/main" id="{7F696FA1-5003-4C8F-8471-A00B447984C1}"/>
              </a:ext>
            </a:extLst>
          </p:cNvPr>
          <p:cNvPicPr>
            <a:picLocks noChangeAspect="1"/>
          </p:cNvPicPr>
          <p:nvPr/>
        </p:nvPicPr>
        <p:blipFill>
          <a:blip r:embed="rId3"/>
          <a:stretch>
            <a:fillRect/>
          </a:stretch>
        </p:blipFill>
        <p:spPr>
          <a:xfrm>
            <a:off x="2280143" y="1444121"/>
            <a:ext cx="8166207" cy="5202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6564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sp>
        <p:nvSpPr>
          <p:cNvPr id="6" name="TextBox 5">
            <a:extLst>
              <a:ext uri="{FF2B5EF4-FFF2-40B4-BE49-F238E27FC236}">
                <a16:creationId xmlns:a16="http://schemas.microsoft.com/office/drawing/2014/main" id="{F049A64C-DA59-4405-ABDE-44E5140C9F9A}"/>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Deliver value to your users faster using proven agile tools to plan, track, and discuss work across your teams.</a:t>
            </a:r>
            <a:endParaRPr lang="en-US" sz="1599">
              <a:solidFill>
                <a:srgbClr val="000000">
                  <a:lumMod val="50000"/>
                  <a:lumOff val="50000"/>
                </a:srgbClr>
              </a:solidFill>
              <a:latin typeface="Segoe UI"/>
              <a:cs typeface="Segoe UI"/>
            </a:endParaRPr>
          </a:p>
        </p:txBody>
      </p:sp>
      <p:sp>
        <p:nvSpPr>
          <p:cNvPr id="7" name="TextBox 6">
            <a:extLst>
              <a:ext uri="{FF2B5EF4-FFF2-40B4-BE49-F238E27FC236}">
                <a16:creationId xmlns:a16="http://schemas.microsoft.com/office/drawing/2014/main" id="{2F9E743A-541C-45C7-92A0-5246F8BD189E}"/>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a:solidFill>
                <a:srgbClr val="000000">
                  <a:lumMod val="50000"/>
                  <a:lumOff val="50000"/>
                </a:srgbClr>
              </a:solidFill>
              <a:latin typeface="Segoe UI"/>
              <a:cs typeface="Segoe UI"/>
            </a:endParaRPr>
          </a:p>
        </p:txBody>
      </p:sp>
      <p:sp>
        <p:nvSpPr>
          <p:cNvPr id="8" name="TextBox 7">
            <a:extLst>
              <a:ext uri="{FF2B5EF4-FFF2-40B4-BE49-F238E27FC236}">
                <a16:creationId xmlns:a16="http://schemas.microsoft.com/office/drawing/2014/main" id="{1408BE0A-9907-4FB2-BA48-6F7DA1F8B3A9}"/>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Get unlimited, cloud-hosted private Git repos and collaborate to build better code with pull requests and advanced file management.</a:t>
            </a:r>
            <a:endParaRPr lang="en-US" sz="1599">
              <a:solidFill>
                <a:srgbClr val="000000">
                  <a:lumMod val="50000"/>
                  <a:lumOff val="50000"/>
                </a:srgbClr>
              </a:solidFill>
              <a:latin typeface="Segoe UI"/>
              <a:cs typeface="Segoe UI"/>
            </a:endParaRPr>
          </a:p>
        </p:txBody>
      </p:sp>
      <p:sp>
        <p:nvSpPr>
          <p:cNvPr id="9" name="TextBox 8">
            <a:extLst>
              <a:ext uri="{FF2B5EF4-FFF2-40B4-BE49-F238E27FC236}">
                <a16:creationId xmlns:a16="http://schemas.microsoft.com/office/drawing/2014/main" id="{D82DE289-DABB-4567-B5AC-ADFDEE4828B5}"/>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Test and ship with confidence using manual and exploratory testing tools.</a:t>
            </a:r>
            <a:endParaRPr lang="en-US" sz="1599">
              <a:solidFill>
                <a:srgbClr val="000000">
                  <a:lumMod val="50000"/>
                  <a:lumOff val="50000"/>
                </a:srgbClr>
              </a:solidFill>
              <a:latin typeface="Segoe UI"/>
              <a:cs typeface="Segoe UI"/>
            </a:endParaRPr>
          </a:p>
        </p:txBody>
      </p:sp>
      <p:sp>
        <p:nvSpPr>
          <p:cNvPr id="10" name="TextBox 9">
            <a:extLst>
              <a:ext uri="{FF2B5EF4-FFF2-40B4-BE49-F238E27FC236}">
                <a16:creationId xmlns:a16="http://schemas.microsoft.com/office/drawing/2014/main" id="{F7E6E5C1-DE66-4FA2-AA29-B2E5DEAF1D29}"/>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Create, host, and share packages with your team, and add </a:t>
            </a:r>
            <a:r>
              <a:rPr lang="en-GB" sz="1599" err="1">
                <a:solidFill>
                  <a:srgbClr val="000000">
                    <a:lumMod val="50000"/>
                    <a:lumOff val="50000"/>
                  </a:srgbClr>
                </a:solidFill>
                <a:latin typeface="Segoe UI"/>
              </a:rPr>
              <a:t>artifacts</a:t>
            </a:r>
            <a:r>
              <a:rPr lang="en-GB" sz="1599">
                <a:solidFill>
                  <a:srgbClr val="000000">
                    <a:lumMod val="50000"/>
                    <a:lumOff val="50000"/>
                  </a:srgbClr>
                </a:solidFill>
                <a:latin typeface="Segoe UI"/>
              </a:rPr>
              <a:t> to your CI/CD pipelines with a single click.</a:t>
            </a:r>
            <a:endParaRPr lang="en-US" sz="1599">
              <a:solidFill>
                <a:srgbClr val="000000">
                  <a:lumMod val="50000"/>
                  <a:lumOff val="50000"/>
                </a:srgbClr>
              </a:solidFill>
              <a:latin typeface="Segoe UI"/>
              <a:cs typeface="Segoe UI"/>
            </a:endParaRPr>
          </a:p>
        </p:txBody>
      </p:sp>
      <p:pic>
        <p:nvPicPr>
          <p:cNvPr id="11" name="Picture 4" descr="A picture containing object&#10;&#10;Description generated with very high confidence">
            <a:extLst>
              <a:ext uri="{FF2B5EF4-FFF2-40B4-BE49-F238E27FC236}">
                <a16:creationId xmlns:a16="http://schemas.microsoft.com/office/drawing/2014/main" id="{CB07951D-BBDB-4DE2-B01E-2B9FDAC05C65}"/>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2" name="Picture 6">
            <a:extLst>
              <a:ext uri="{FF2B5EF4-FFF2-40B4-BE49-F238E27FC236}">
                <a16:creationId xmlns:a16="http://schemas.microsoft.com/office/drawing/2014/main" id="{B886162A-4D9E-4AE5-8BCF-A043DA7AAFF4}"/>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3" name="Picture 8" descr="A picture containing object&#10;&#10;Description generated with very high confidence">
            <a:extLst>
              <a:ext uri="{FF2B5EF4-FFF2-40B4-BE49-F238E27FC236}">
                <a16:creationId xmlns:a16="http://schemas.microsoft.com/office/drawing/2014/main" id="{DAE68243-3449-4977-90A6-9241DFC36D10}"/>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4" name="Picture 10" descr="A picture containing stop, sign, outdoor, sitting&#10;&#10;Description generated with very high confidence">
            <a:extLst>
              <a:ext uri="{FF2B5EF4-FFF2-40B4-BE49-F238E27FC236}">
                <a16:creationId xmlns:a16="http://schemas.microsoft.com/office/drawing/2014/main" id="{E56A1A25-E0B1-42C0-885B-CA71450D53C5}"/>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15" name="Picture 12">
            <a:extLst>
              <a:ext uri="{FF2B5EF4-FFF2-40B4-BE49-F238E27FC236}">
                <a16:creationId xmlns:a16="http://schemas.microsoft.com/office/drawing/2014/main" id="{75558E25-E510-4C4A-AF31-D5D904AC40A9}"/>
              </a:ext>
            </a:extLst>
          </p:cNvPr>
          <p:cNvPicPr>
            <a:picLocks noChangeAspect="1"/>
          </p:cNvPicPr>
          <p:nvPr/>
        </p:nvPicPr>
        <p:blipFill>
          <a:blip r:embed="rId7"/>
          <a:stretch>
            <a:fillRect/>
          </a:stretch>
        </p:blipFill>
        <p:spPr>
          <a:xfrm>
            <a:off x="435796" y="4523091"/>
            <a:ext cx="711579" cy="719898"/>
          </a:xfrm>
          <a:prstGeom prst="rect">
            <a:avLst/>
          </a:prstGeom>
        </p:spPr>
      </p:pic>
      <p:sp>
        <p:nvSpPr>
          <p:cNvPr id="16" name="TextBox 15">
            <a:extLst>
              <a:ext uri="{FF2B5EF4-FFF2-40B4-BE49-F238E27FC236}">
                <a16:creationId xmlns:a16="http://schemas.microsoft.com/office/drawing/2014/main" id="{082C5CB8-B018-4E90-BE20-E114CDB6B335}"/>
              </a:ext>
            </a:extLst>
          </p:cNvPr>
          <p:cNvSpPr txBox="1"/>
          <p:nvPr/>
        </p:nvSpPr>
        <p:spPr>
          <a:xfrm>
            <a:off x="435795" y="2500284"/>
            <a:ext cx="1374829" cy="572422"/>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17" name="TextBox 16">
            <a:extLst>
              <a:ext uri="{FF2B5EF4-FFF2-40B4-BE49-F238E27FC236}">
                <a16:creationId xmlns:a16="http://schemas.microsoft.com/office/drawing/2014/main" id="{37D133D5-6DC5-4B32-90D6-53EBF2533D29}"/>
              </a:ext>
            </a:extLst>
          </p:cNvPr>
          <p:cNvSpPr txBox="1"/>
          <p:nvPr/>
        </p:nvSpPr>
        <p:spPr>
          <a:xfrm>
            <a:off x="8503310" y="2500284"/>
            <a:ext cx="1679925"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D83B01"/>
                </a:solidFill>
                <a:latin typeface="Segoe UI Semibold"/>
              </a:rPr>
              <a:t>Azure </a:t>
            </a:r>
            <a:r>
              <a:rPr lang="en-US">
                <a:solidFill>
                  <a:srgbClr val="D83B01"/>
                </a:solidFill>
                <a:latin typeface="Segoe UI Semibold"/>
                <a:cs typeface="Segoe UI"/>
              </a:rPr>
              <a:t>Repos</a:t>
            </a:r>
          </a:p>
        </p:txBody>
      </p:sp>
      <p:sp>
        <p:nvSpPr>
          <p:cNvPr id="18" name="TextBox 17">
            <a:extLst>
              <a:ext uri="{FF2B5EF4-FFF2-40B4-BE49-F238E27FC236}">
                <a16:creationId xmlns:a16="http://schemas.microsoft.com/office/drawing/2014/main" id="{CE9C2840-FA52-4367-9D9B-CF42E5B58D08}"/>
              </a:ext>
            </a:extLst>
          </p:cNvPr>
          <p:cNvSpPr txBox="1"/>
          <p:nvPr/>
        </p:nvSpPr>
        <p:spPr>
          <a:xfrm>
            <a:off x="4363625" y="2500284"/>
            <a:ext cx="1947974"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19" name="TextBox 18">
            <a:extLst>
              <a:ext uri="{FF2B5EF4-FFF2-40B4-BE49-F238E27FC236}">
                <a16:creationId xmlns:a16="http://schemas.microsoft.com/office/drawing/2014/main" id="{CCF85F10-E549-4303-A4FE-544B49AD7F65}"/>
              </a:ext>
            </a:extLst>
          </p:cNvPr>
          <p:cNvSpPr txBox="1"/>
          <p:nvPr/>
        </p:nvSpPr>
        <p:spPr>
          <a:xfrm>
            <a:off x="435796" y="5190653"/>
            <a:ext cx="1841142"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20" name="TextBox 19">
            <a:extLst>
              <a:ext uri="{FF2B5EF4-FFF2-40B4-BE49-F238E27FC236}">
                <a16:creationId xmlns:a16="http://schemas.microsoft.com/office/drawing/2014/main" id="{EAEB680E-D264-443B-938D-45031B767ABB}"/>
              </a:ext>
            </a:extLst>
          </p:cNvPr>
          <p:cNvSpPr txBox="1"/>
          <p:nvPr/>
        </p:nvSpPr>
        <p:spPr>
          <a:xfrm>
            <a:off x="4363626" y="5190653"/>
            <a:ext cx="2054951"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33760064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4" name="Picture 3">
            <a:extLst>
              <a:ext uri="{FF2B5EF4-FFF2-40B4-BE49-F238E27FC236}">
                <a16:creationId xmlns:a16="http://schemas.microsoft.com/office/drawing/2014/main" id="{2F7A7D2E-24F7-409C-8BE7-C9C5FBEDC8D3}"/>
              </a:ext>
            </a:extLst>
          </p:cNvPr>
          <p:cNvPicPr>
            <a:picLocks noChangeAspect="1"/>
          </p:cNvPicPr>
          <p:nvPr/>
        </p:nvPicPr>
        <p:blipFill>
          <a:blip r:embed="rId3"/>
          <a:stretch>
            <a:fillRect/>
          </a:stretch>
        </p:blipFill>
        <p:spPr>
          <a:xfrm>
            <a:off x="527049" y="2287587"/>
            <a:ext cx="11382375" cy="2419350"/>
          </a:xfrm>
          <a:prstGeom prst="rect">
            <a:avLst/>
          </a:prstGeom>
        </p:spPr>
      </p:pic>
    </p:spTree>
    <p:extLst>
      <p:ext uri="{BB962C8B-B14F-4D97-AF65-F5344CB8AC3E}">
        <p14:creationId xmlns:p14="http://schemas.microsoft.com/office/powerpoint/2010/main" val="1250460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129E-82FB-49C6-BF23-69053D687C33}"/>
              </a:ext>
            </a:extLst>
          </p:cNvPr>
          <p:cNvSpPr>
            <a:spLocks noGrp="1"/>
          </p:cNvSpPr>
          <p:nvPr>
            <p:ph type="title"/>
          </p:nvPr>
        </p:nvSpPr>
        <p:spPr/>
        <p:txBody>
          <a:bodyPr/>
          <a:lstStyle/>
          <a:p>
            <a:r>
              <a:rPr lang="en-US"/>
              <a:t>Azure DevOps Lab</a:t>
            </a:r>
          </a:p>
        </p:txBody>
      </p:sp>
    </p:spTree>
    <p:extLst>
      <p:ext uri="{BB962C8B-B14F-4D97-AF65-F5344CB8AC3E}">
        <p14:creationId xmlns:p14="http://schemas.microsoft.com/office/powerpoint/2010/main" val="634723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VS Code and Git</a:t>
            </a:r>
          </a:p>
        </p:txBody>
      </p:sp>
    </p:spTree>
    <p:extLst>
      <p:ext uri="{BB962C8B-B14F-4D97-AF65-F5344CB8AC3E}">
        <p14:creationId xmlns:p14="http://schemas.microsoft.com/office/powerpoint/2010/main" val="17439954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p>
        </p:txBody>
      </p:sp>
      <p:sp>
        <p:nvSpPr>
          <p:cNvPr id="5" name="Rectangle 4">
            <a:extLst>
              <a:ext uri="{FF2B5EF4-FFF2-40B4-BE49-F238E27FC236}">
                <a16:creationId xmlns:a16="http://schemas.microsoft.com/office/drawing/2014/main" id="{576589F7-0706-4A88-A615-F0357148FED8}"/>
              </a:ext>
            </a:extLst>
          </p:cNvPr>
          <p:cNvSpPr/>
          <p:nvPr/>
        </p:nvSpPr>
        <p:spPr>
          <a:xfrm>
            <a:off x="339116" y="1996851"/>
            <a:ext cx="11602585" cy="3785652"/>
          </a:xfrm>
          <a:prstGeom prst="rect">
            <a:avLst/>
          </a:prstGeom>
        </p:spPr>
        <p:txBody>
          <a:bodyPr wrap="square">
            <a:spAutoFit/>
          </a:bodyPr>
          <a:lstStyle/>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IntelliSense</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Extensions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Open Source</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Support for hundreds of languages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Recommended editor for working with JSON</a:t>
            </a:r>
          </a:p>
        </p:txBody>
      </p:sp>
      <p:pic>
        <p:nvPicPr>
          <p:cNvPr id="9" name="Picture 8" descr="A close up of a sign&#10;&#10;Description generated with very high confidence">
            <a:extLst>
              <a:ext uri="{FF2B5EF4-FFF2-40B4-BE49-F238E27FC236}">
                <a16:creationId xmlns:a16="http://schemas.microsoft.com/office/drawing/2014/main" id="{CAF0BD3F-4146-4B46-9046-F3D08F1A7E5F}"/>
              </a:ext>
            </a:extLst>
          </p:cNvPr>
          <p:cNvPicPr>
            <a:picLocks noChangeAspect="1"/>
          </p:cNvPicPr>
          <p:nvPr/>
        </p:nvPicPr>
        <p:blipFill>
          <a:blip r:embed="rId3"/>
          <a:stretch>
            <a:fillRect/>
          </a:stretch>
        </p:blipFill>
        <p:spPr>
          <a:xfrm>
            <a:off x="9503301" y="1296987"/>
            <a:ext cx="2438400" cy="2438400"/>
          </a:xfrm>
          <a:prstGeom prst="rect">
            <a:avLst/>
          </a:prstGeom>
        </p:spPr>
      </p:pic>
    </p:spTree>
    <p:extLst>
      <p:ext uri="{BB962C8B-B14F-4D97-AF65-F5344CB8AC3E}">
        <p14:creationId xmlns:p14="http://schemas.microsoft.com/office/powerpoint/2010/main" val="19127449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a:t>
            </a:r>
          </a:p>
        </p:txBody>
      </p:sp>
      <p:sp>
        <p:nvSpPr>
          <p:cNvPr id="5" name="Rectangle 4">
            <a:extLst>
              <a:ext uri="{FF2B5EF4-FFF2-40B4-BE49-F238E27FC236}">
                <a16:creationId xmlns:a16="http://schemas.microsoft.com/office/drawing/2014/main" id="{576589F7-0706-4A88-A615-F0357148FED8}"/>
              </a:ext>
            </a:extLst>
          </p:cNvPr>
          <p:cNvSpPr/>
          <p:nvPr/>
        </p:nvSpPr>
        <p:spPr>
          <a:xfrm>
            <a:off x="416944" y="1463451"/>
            <a:ext cx="11602585" cy="5909310"/>
          </a:xfrm>
          <a:prstGeom prst="rect">
            <a:avLst/>
          </a:prstGeom>
        </p:spPr>
        <p:txBody>
          <a:bodyPr wrap="square">
            <a:spAutoFit/>
          </a:bodyPr>
          <a:lstStyle/>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Popular framework used for source control</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Primarily designed for managing source code,</a:t>
            </a: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but can be used to track any kind of files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Offline cloned repository</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Track and Merge changes with Branches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Fetch, Clone, Pull, Push</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Commit, Pull Request</a:t>
            </a:r>
          </a:p>
          <a:p>
            <a:pPr marL="342900" lvl="0" indent="-342900" defTabSz="1088105">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C206E63-8AE6-4563-85FB-BBC9046334DD}"/>
              </a:ext>
            </a:extLst>
          </p:cNvPr>
          <p:cNvPicPr>
            <a:picLocks noChangeAspect="1"/>
          </p:cNvPicPr>
          <p:nvPr/>
        </p:nvPicPr>
        <p:blipFill>
          <a:blip r:embed="rId3"/>
          <a:stretch>
            <a:fillRect/>
          </a:stretch>
        </p:blipFill>
        <p:spPr>
          <a:xfrm>
            <a:off x="9666287" y="4373562"/>
            <a:ext cx="1905000" cy="1905000"/>
          </a:xfrm>
          <a:prstGeom prst="rect">
            <a:avLst/>
          </a:prstGeom>
        </p:spPr>
      </p:pic>
    </p:spTree>
    <p:extLst>
      <p:ext uri="{BB962C8B-B14F-4D97-AF65-F5344CB8AC3E}">
        <p14:creationId xmlns:p14="http://schemas.microsoft.com/office/powerpoint/2010/main" val="7882128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a:t>
            </a:r>
          </a:p>
        </p:txBody>
      </p:sp>
      <p:pic>
        <p:nvPicPr>
          <p:cNvPr id="5" name="Picture 4">
            <a:extLst>
              <a:ext uri="{FF2B5EF4-FFF2-40B4-BE49-F238E27FC236}">
                <a16:creationId xmlns:a16="http://schemas.microsoft.com/office/drawing/2014/main" id="{D5CF3E7F-CCBD-4A03-88ED-ADCAFF72923B}"/>
              </a:ext>
            </a:extLst>
          </p:cNvPr>
          <p:cNvPicPr>
            <a:picLocks noChangeAspect="1"/>
          </p:cNvPicPr>
          <p:nvPr/>
        </p:nvPicPr>
        <p:blipFill>
          <a:blip r:embed="rId3"/>
          <a:stretch>
            <a:fillRect/>
          </a:stretch>
        </p:blipFill>
        <p:spPr>
          <a:xfrm>
            <a:off x="572349" y="1499643"/>
            <a:ext cx="11291776" cy="5282114"/>
          </a:xfrm>
          <a:prstGeom prst="rect">
            <a:avLst/>
          </a:prstGeom>
        </p:spPr>
      </p:pic>
    </p:spTree>
    <p:extLst>
      <p:ext uri="{BB962C8B-B14F-4D97-AF65-F5344CB8AC3E}">
        <p14:creationId xmlns:p14="http://schemas.microsoft.com/office/powerpoint/2010/main" val="13222161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95516" y="1340241"/>
            <a:ext cx="5550643" cy="5415481"/>
          </a:xfrm>
          <a:prstGeom prst="rect">
            <a:avLst/>
          </a:prstGeom>
        </p:spPr>
      </p:pic>
      <p:sp>
        <p:nvSpPr>
          <p:cNvPr id="2" name="Title 1"/>
          <p:cNvSpPr>
            <a:spLocks noGrp="1"/>
          </p:cNvSpPr>
          <p:nvPr>
            <p:ph type="title"/>
          </p:nvPr>
        </p:nvSpPr>
        <p:spPr/>
        <p:txBody>
          <a:bodyPr/>
          <a:lstStyle/>
          <a:p>
            <a:r>
              <a:rPr lang="en-US"/>
              <a:t>Git</a:t>
            </a:r>
          </a:p>
        </p:txBody>
      </p:sp>
      <p:pic>
        <p:nvPicPr>
          <p:cNvPr id="4" name="Picture 3" descr="A picture containing object&#10;&#10;Description generated with high confidence">
            <a:extLst>
              <a:ext uri="{FF2B5EF4-FFF2-40B4-BE49-F238E27FC236}">
                <a16:creationId xmlns:a16="http://schemas.microsoft.com/office/drawing/2014/main" id="{5C206E63-8AE6-4563-85FB-BBC9046334DD}"/>
              </a:ext>
            </a:extLst>
          </p:cNvPr>
          <p:cNvPicPr>
            <a:picLocks noChangeAspect="1"/>
          </p:cNvPicPr>
          <p:nvPr/>
        </p:nvPicPr>
        <p:blipFill>
          <a:blip r:embed="rId4"/>
          <a:stretch>
            <a:fillRect/>
          </a:stretch>
        </p:blipFill>
        <p:spPr>
          <a:xfrm>
            <a:off x="8107997" y="6217560"/>
            <a:ext cx="538162" cy="538162"/>
          </a:xfrm>
          <a:prstGeom prst="rect">
            <a:avLst/>
          </a:prstGeom>
        </p:spPr>
      </p:pic>
      <p:sp>
        <p:nvSpPr>
          <p:cNvPr id="6" name="Left Brace 5"/>
          <p:cNvSpPr/>
          <p:nvPr/>
        </p:nvSpPr>
        <p:spPr>
          <a:xfrm>
            <a:off x="2814320" y="5140960"/>
            <a:ext cx="508000" cy="837808"/>
          </a:xfrm>
          <a:prstGeom prst="leftBrac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2134454" y="5315377"/>
            <a:ext cx="832792"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chemeClr val="bg1"/>
                </a:solidFill>
              </a:rPr>
              <a:t>revert</a:t>
            </a:r>
          </a:p>
        </p:txBody>
      </p:sp>
      <p:sp>
        <p:nvSpPr>
          <p:cNvPr id="8" name="Left Brace 7"/>
          <p:cNvSpPr/>
          <p:nvPr/>
        </p:nvSpPr>
        <p:spPr>
          <a:xfrm>
            <a:off x="2814320" y="6106160"/>
            <a:ext cx="508000" cy="568960"/>
          </a:xfrm>
          <a:prstGeom prst="leftBrac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916014" y="6143417"/>
            <a:ext cx="1061894"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chemeClr val="bg1"/>
                </a:solidFill>
              </a:rPr>
              <a:t>compare</a:t>
            </a:r>
          </a:p>
        </p:txBody>
      </p:sp>
    </p:spTree>
    <p:extLst>
      <p:ext uri="{BB962C8B-B14F-4D97-AF65-F5344CB8AC3E}">
        <p14:creationId xmlns:p14="http://schemas.microsoft.com/office/powerpoint/2010/main" val="923064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the current technical challenges?</a:t>
            </a:r>
            <a:br>
              <a:rPr lang="en-US"/>
            </a:br>
            <a:endParaRPr lang="en-US"/>
          </a:p>
        </p:txBody>
      </p:sp>
      <p:sp>
        <p:nvSpPr>
          <p:cNvPr id="3" name="Text Placeholder 2"/>
          <p:cNvSpPr>
            <a:spLocks noGrp="1"/>
          </p:cNvSpPr>
          <p:nvPr>
            <p:ph type="body" sz="quarter" idx="10"/>
          </p:nvPr>
        </p:nvSpPr>
        <p:spPr>
          <a:xfrm>
            <a:off x="274637" y="1439862"/>
            <a:ext cx="11887199" cy="5082930"/>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Historical reliance on manual procedures for managing hosting environments has increased costs and risks, while hurting management efficiency.</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Each environment is built differently, lowering efficiency and risking operational errors</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Each environment is configured and validated individually, risking inconsistencies across enterprise</a:t>
            </a: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33378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88923FF9-FB59-4DFF-B423-FC992765078F}"/>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Review - Git Staging Lifecycle</a:t>
            </a:r>
          </a:p>
        </p:txBody>
      </p:sp>
      <p:graphicFrame>
        <p:nvGraphicFramePr>
          <p:cNvPr id="18" name="Table 17">
            <a:extLst>
              <a:ext uri="{FF2B5EF4-FFF2-40B4-BE49-F238E27FC236}">
                <a16:creationId xmlns:a16="http://schemas.microsoft.com/office/drawing/2014/main" id="{FAB073C1-0A39-4555-BD9B-ADCB968F7E87}"/>
              </a:ext>
            </a:extLst>
          </p:cNvPr>
          <p:cNvGraphicFramePr>
            <a:graphicFrameLocks noGrp="1"/>
          </p:cNvGraphicFramePr>
          <p:nvPr>
            <p:extLst>
              <p:ext uri="{D42A27DB-BD31-4B8C-83A1-F6EECF244321}">
                <p14:modId xmlns:p14="http://schemas.microsoft.com/office/powerpoint/2010/main" val="1717501168"/>
              </p:ext>
            </p:extLst>
          </p:nvPr>
        </p:nvGraphicFramePr>
        <p:xfrm>
          <a:off x="525015" y="2631558"/>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Working</a:t>
                      </a:r>
                      <a:r>
                        <a:rPr lang="en-US" sz="2700" b="0" baseline="0" dirty="0">
                          <a:latin typeface="Segoe UI" panose="020B0502040204020203" pitchFamily="34" charset="0"/>
                          <a:cs typeface="Segoe UI" panose="020B0502040204020203" pitchFamily="34" charset="0"/>
                        </a:rPr>
                        <a:t> Directory (file system)</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19" name="Down Arrow 18">
            <a:extLst>
              <a:ext uri="{FF2B5EF4-FFF2-40B4-BE49-F238E27FC236}">
                <a16:creationId xmlns:a16="http://schemas.microsoft.com/office/drawing/2014/main" id="{D09BE9D3-6AA6-41FC-A006-59AE8A1B8BF6}"/>
              </a:ext>
            </a:extLst>
          </p:cNvPr>
          <p:cNvSpPr/>
          <p:nvPr/>
        </p:nvSpPr>
        <p:spPr bwMode="auto">
          <a:xfrm rot="16200000">
            <a:off x="2819113" y="3120757"/>
            <a:ext cx="550596" cy="975860"/>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0" name="Table 19">
            <a:extLst>
              <a:ext uri="{FF2B5EF4-FFF2-40B4-BE49-F238E27FC236}">
                <a16:creationId xmlns:a16="http://schemas.microsoft.com/office/drawing/2014/main" id="{83D6D244-51D2-48B9-99B4-904465F09835}"/>
              </a:ext>
            </a:extLst>
          </p:cNvPr>
          <p:cNvGraphicFramePr>
            <a:graphicFrameLocks noGrp="1"/>
          </p:cNvGraphicFramePr>
          <p:nvPr>
            <p:extLst>
              <p:ext uri="{D42A27DB-BD31-4B8C-83A1-F6EECF244321}">
                <p14:modId xmlns:p14="http://schemas.microsoft.com/office/powerpoint/2010/main" val="2236590217"/>
              </p:ext>
            </p:extLst>
          </p:nvPr>
        </p:nvGraphicFramePr>
        <p:xfrm>
          <a:off x="3572862" y="2597768"/>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Add (staging)</a:t>
                      </a: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graphicFrame>
        <p:nvGraphicFramePr>
          <p:cNvPr id="21" name="Table 20">
            <a:extLst>
              <a:ext uri="{FF2B5EF4-FFF2-40B4-BE49-F238E27FC236}">
                <a16:creationId xmlns:a16="http://schemas.microsoft.com/office/drawing/2014/main" id="{73AD07DE-493E-4D7A-B3A7-D646AD942BA5}"/>
              </a:ext>
            </a:extLst>
          </p:cNvPr>
          <p:cNvGraphicFramePr>
            <a:graphicFrameLocks noGrp="1"/>
          </p:cNvGraphicFramePr>
          <p:nvPr>
            <p:extLst>
              <p:ext uri="{D42A27DB-BD31-4B8C-83A1-F6EECF244321}">
                <p14:modId xmlns:p14="http://schemas.microsoft.com/office/powerpoint/2010/main" val="2079020707"/>
              </p:ext>
            </p:extLst>
          </p:nvPr>
        </p:nvGraphicFramePr>
        <p:xfrm>
          <a:off x="6642255" y="2642246"/>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Commit</a:t>
                      </a:r>
                      <a:r>
                        <a:rPr lang="en-US" sz="2700" b="0" baseline="0" dirty="0">
                          <a:latin typeface="Segoe UI" panose="020B0502040204020203" pitchFamily="34" charset="0"/>
                          <a:cs typeface="Segoe UI" panose="020B0502040204020203" pitchFamily="34" charset="0"/>
                        </a:rPr>
                        <a:t> (local branch)</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22" name="Down Arrow 25">
            <a:extLst>
              <a:ext uri="{FF2B5EF4-FFF2-40B4-BE49-F238E27FC236}">
                <a16:creationId xmlns:a16="http://schemas.microsoft.com/office/drawing/2014/main" id="{EC11FA1A-2FF7-463E-923E-6BBB35A1EADC}"/>
              </a:ext>
            </a:extLst>
          </p:cNvPr>
          <p:cNvSpPr/>
          <p:nvPr/>
        </p:nvSpPr>
        <p:spPr bwMode="auto">
          <a:xfrm rot="16200000">
            <a:off x="5891130" y="3148860"/>
            <a:ext cx="550596" cy="919653"/>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5" name="Table 24">
            <a:extLst>
              <a:ext uri="{FF2B5EF4-FFF2-40B4-BE49-F238E27FC236}">
                <a16:creationId xmlns:a16="http://schemas.microsoft.com/office/drawing/2014/main" id="{220D0F21-AC21-4697-B409-E37795BC62CA}"/>
              </a:ext>
            </a:extLst>
          </p:cNvPr>
          <p:cNvGraphicFramePr>
            <a:graphicFrameLocks noGrp="1"/>
          </p:cNvGraphicFramePr>
          <p:nvPr>
            <p:extLst>
              <p:ext uri="{D42A27DB-BD31-4B8C-83A1-F6EECF244321}">
                <p14:modId xmlns:p14="http://schemas.microsoft.com/office/powerpoint/2010/main" val="929909974"/>
              </p:ext>
            </p:extLst>
          </p:nvPr>
        </p:nvGraphicFramePr>
        <p:xfrm>
          <a:off x="9601635" y="2642245"/>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Push </a:t>
                      </a:r>
                    </a:p>
                    <a:p>
                      <a:pPr algn="ctr"/>
                      <a:r>
                        <a:rPr lang="en-US" sz="2700" b="0" dirty="0">
                          <a:latin typeface="Segoe UI" panose="020B0502040204020203" pitchFamily="34" charset="0"/>
                          <a:cs typeface="Segoe UI" panose="020B0502040204020203" pitchFamily="34" charset="0"/>
                        </a:rPr>
                        <a:t>(to</a:t>
                      </a:r>
                      <a:r>
                        <a:rPr lang="en-US" sz="2700" b="0" baseline="0" dirty="0">
                          <a:latin typeface="Segoe UI" panose="020B0502040204020203" pitchFamily="34" charset="0"/>
                          <a:cs typeface="Segoe UI" panose="020B0502040204020203" pitchFamily="34" charset="0"/>
                        </a:rPr>
                        <a:t> remote)</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26" name="Down Arrow 10">
            <a:extLst>
              <a:ext uri="{FF2B5EF4-FFF2-40B4-BE49-F238E27FC236}">
                <a16:creationId xmlns:a16="http://schemas.microsoft.com/office/drawing/2014/main" id="{1B75DEC4-8F8E-4453-860B-12D71A588E07}"/>
              </a:ext>
            </a:extLst>
          </p:cNvPr>
          <p:cNvSpPr/>
          <p:nvPr/>
        </p:nvSpPr>
        <p:spPr bwMode="auto">
          <a:xfrm rot="16200000">
            <a:off x="8889579" y="3171928"/>
            <a:ext cx="550596" cy="873517"/>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7168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88923FF9-FB59-4DFF-B423-FC992765078F}"/>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Review – </a:t>
            </a:r>
            <a:r>
              <a:rPr lang="en-GB" sz="7200">
                <a:gradFill>
                  <a:gsLst>
                    <a:gs pos="1250">
                      <a:srgbClr val="FFFFFF"/>
                    </a:gs>
                    <a:gs pos="100000">
                      <a:srgbClr val="FFFFFF"/>
                    </a:gs>
                  </a:gsLst>
                  <a:lin ang="5400000" scaled="0"/>
                </a:gradFill>
                <a:latin typeface="Segoe UI Light"/>
              </a:rPr>
              <a:t>Branch Policies</a:t>
            </a:r>
            <a:endPar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409268CE-9D79-4712-BA53-828C7FB6EA96}"/>
              </a:ext>
            </a:extLst>
          </p:cNvPr>
          <p:cNvPicPr>
            <a:picLocks noChangeAspect="1"/>
          </p:cNvPicPr>
          <p:nvPr/>
        </p:nvPicPr>
        <p:blipFill>
          <a:blip r:embed="rId3"/>
          <a:stretch>
            <a:fillRect/>
          </a:stretch>
        </p:blipFill>
        <p:spPr>
          <a:xfrm>
            <a:off x="6701786" y="1503962"/>
            <a:ext cx="5260277" cy="4982623"/>
          </a:xfrm>
          <a:prstGeom prst="rect">
            <a:avLst/>
          </a:prstGeom>
          <a:ln>
            <a:solidFill>
              <a:schemeClr val="tx1"/>
            </a:solidFill>
          </a:ln>
        </p:spPr>
      </p:pic>
      <p:pic>
        <p:nvPicPr>
          <p:cNvPr id="11" name="Picture 10">
            <a:extLst>
              <a:ext uri="{FF2B5EF4-FFF2-40B4-BE49-F238E27FC236}">
                <a16:creationId xmlns:a16="http://schemas.microsoft.com/office/drawing/2014/main" id="{45F31900-DDF9-4A39-8E13-3D7C72F21ED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2" y="1503962"/>
            <a:ext cx="5943600" cy="3157855"/>
          </a:xfrm>
          <a:prstGeom prst="rect">
            <a:avLst/>
          </a:prstGeom>
          <a:noFill/>
          <a:ln>
            <a:solidFill>
              <a:schemeClr val="tx1"/>
            </a:solidFill>
          </a:ln>
        </p:spPr>
      </p:pic>
    </p:spTree>
    <p:extLst>
      <p:ext uri="{BB962C8B-B14F-4D97-AF65-F5344CB8AC3E}">
        <p14:creationId xmlns:p14="http://schemas.microsoft.com/office/powerpoint/2010/main" val="20721277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450584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Day 1</a:t>
            </a:r>
          </a:p>
          <a:p>
            <a:r>
              <a:rPr lang="en-US" sz="4800" dirty="0"/>
              <a:t>	Azure Tools</a:t>
            </a:r>
          </a:p>
          <a:p>
            <a:r>
              <a:rPr lang="en-US" sz="4800" dirty="0"/>
              <a:t>	Azure AD and Service Principals</a:t>
            </a:r>
          </a:p>
          <a:p>
            <a:r>
              <a:rPr lang="en-US" sz="4800" dirty="0"/>
              <a:t>	Basic ARM Templates</a:t>
            </a:r>
          </a:p>
          <a:p>
            <a:r>
              <a:rPr lang="en-US" sz="4800" dirty="0"/>
              <a:t>	Azure DevOps</a:t>
            </a:r>
          </a:p>
          <a:p>
            <a:r>
              <a:rPr lang="en-US" sz="4800" dirty="0"/>
              <a:t>	VS Code and Git</a:t>
            </a:r>
          </a:p>
        </p:txBody>
      </p:sp>
    </p:spTree>
    <p:extLst>
      <p:ext uri="{BB962C8B-B14F-4D97-AF65-F5344CB8AC3E}">
        <p14:creationId xmlns:p14="http://schemas.microsoft.com/office/powerpoint/2010/main" val="1392003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960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 </a:t>
            </a:r>
            <a:r>
              <a:rPr lang="en-US" err="1"/>
              <a:t>Prereqs</a:t>
            </a:r>
            <a:r>
              <a:rPr lang="en-US"/>
              <a:t> </a:t>
            </a:r>
          </a:p>
        </p:txBody>
      </p:sp>
      <p:sp>
        <p:nvSpPr>
          <p:cNvPr id="4" name="Text Placeholder 3">
            <a:extLst>
              <a:ext uri="{FF2B5EF4-FFF2-40B4-BE49-F238E27FC236}">
                <a16:creationId xmlns:a16="http://schemas.microsoft.com/office/drawing/2014/main" id="{B18A8C9E-8B9E-4AB0-8BEA-2B6BD2B11E6F}"/>
              </a:ext>
            </a:extLst>
          </p:cNvPr>
          <p:cNvSpPr txBox="1">
            <a:spLocks/>
          </p:cNvSpPr>
          <p:nvPr/>
        </p:nvSpPr>
        <p:spPr>
          <a:xfrm>
            <a:off x="150853" y="1600200"/>
            <a:ext cx="11890296" cy="1552903"/>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dirty="0">
                <a:solidFill>
                  <a:srgbClr val="0072C6"/>
                </a:solidFill>
              </a:rPr>
              <a:t>Lab - AD Super Lab Deployment</a:t>
            </a:r>
          </a:p>
          <a:p>
            <a:pPr lvl="0">
              <a:defRPr/>
            </a:pPr>
            <a:r>
              <a:rPr lang="en-US" sz="2000" dirty="0">
                <a:solidFill>
                  <a:srgbClr val="0072C6"/>
                </a:solidFill>
              </a:rPr>
              <a:t>C:\MyAzureProject\Azure Superpowers\Lab - ARM Templates Advanced\Exercise1\adLabDeployment.ps1</a:t>
            </a:r>
          </a:p>
          <a:p>
            <a:pPr lvl="0">
              <a:defRPr/>
            </a:pPr>
            <a:endParaRPr kumimoji="0" lang="en-US" sz="5400" b="0" i="0" u="none" strike="noStrike" kern="1200" cap="none" spc="0" normalizeH="0" baseline="0" noProof="0" dirty="0">
              <a:ln>
                <a:noFill/>
              </a:ln>
              <a:solidFill>
                <a:srgbClr val="0072C6"/>
              </a:solidFill>
              <a:effectLst/>
              <a:uLnTx/>
              <a:uFillTx/>
              <a:latin typeface="Segoe UI" pitchFamily="34" charset="0"/>
              <a:cs typeface="Segoe UI" pitchFamily="34" charset="0"/>
            </a:endParaRPr>
          </a:p>
        </p:txBody>
      </p:sp>
      <p:pic>
        <p:nvPicPr>
          <p:cNvPr id="7" name="Picture 6">
            <a:extLst>
              <a:ext uri="{FF2B5EF4-FFF2-40B4-BE49-F238E27FC236}">
                <a16:creationId xmlns:a16="http://schemas.microsoft.com/office/drawing/2014/main" id="{3457FD04-0250-4033-8135-B10634A4D3DE}"/>
              </a:ext>
            </a:extLst>
          </p:cNvPr>
          <p:cNvPicPr>
            <a:picLocks noChangeAspect="1"/>
          </p:cNvPicPr>
          <p:nvPr/>
        </p:nvPicPr>
        <p:blipFill>
          <a:blip r:embed="rId3"/>
          <a:stretch>
            <a:fillRect/>
          </a:stretch>
        </p:blipFill>
        <p:spPr>
          <a:xfrm>
            <a:off x="5612865" y="3297554"/>
            <a:ext cx="5580993" cy="3576080"/>
          </a:xfrm>
          <a:prstGeom prst="rect">
            <a:avLst/>
          </a:prstGeom>
        </p:spPr>
      </p:pic>
      <p:pic>
        <p:nvPicPr>
          <p:cNvPr id="3" name="Picture 2">
            <a:extLst>
              <a:ext uri="{FF2B5EF4-FFF2-40B4-BE49-F238E27FC236}">
                <a16:creationId xmlns:a16="http://schemas.microsoft.com/office/drawing/2014/main" id="{75A4E4AB-D7DB-4F05-B657-06F406CF9190}"/>
              </a:ext>
            </a:extLst>
          </p:cNvPr>
          <p:cNvPicPr>
            <a:picLocks noChangeAspect="1"/>
          </p:cNvPicPr>
          <p:nvPr/>
        </p:nvPicPr>
        <p:blipFill>
          <a:blip r:embed="rId4"/>
          <a:stretch>
            <a:fillRect/>
          </a:stretch>
        </p:blipFill>
        <p:spPr>
          <a:xfrm>
            <a:off x="1097349" y="3169370"/>
            <a:ext cx="4005594" cy="3832449"/>
          </a:xfrm>
          <a:prstGeom prst="rect">
            <a:avLst/>
          </a:prstGeom>
        </p:spPr>
      </p:pic>
    </p:spTree>
    <p:extLst>
      <p:ext uri="{BB962C8B-B14F-4D97-AF65-F5344CB8AC3E}">
        <p14:creationId xmlns:p14="http://schemas.microsoft.com/office/powerpoint/2010/main" val="12784639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40087484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6D463-A99B-4653-B708-19CAD804F795}"/>
              </a:ext>
            </a:extLst>
          </p:cNvPr>
          <p:cNvPicPr>
            <a:picLocks noChangeAspect="1"/>
          </p:cNvPicPr>
          <p:nvPr/>
        </p:nvPicPr>
        <p:blipFill>
          <a:blip r:embed="rId2"/>
          <a:stretch>
            <a:fillRect/>
          </a:stretch>
        </p:blipFill>
        <p:spPr>
          <a:xfrm>
            <a:off x="2945763" y="25399"/>
            <a:ext cx="9440547" cy="6994525"/>
          </a:xfrm>
          <a:prstGeom prst="rect">
            <a:avLst/>
          </a:prstGeom>
        </p:spPr>
      </p:pic>
      <p:sp>
        <p:nvSpPr>
          <p:cNvPr id="4" name="TextBox 3">
            <a:extLst>
              <a:ext uri="{FF2B5EF4-FFF2-40B4-BE49-F238E27FC236}">
                <a16:creationId xmlns:a16="http://schemas.microsoft.com/office/drawing/2014/main" id="{CAF3575A-A212-4CDD-B612-81949D3EACA6}"/>
              </a:ext>
            </a:extLst>
          </p:cNvPr>
          <p:cNvSpPr txBox="1"/>
          <p:nvPr/>
        </p:nvSpPr>
        <p:spPr>
          <a:xfrm>
            <a:off x="828836" y="4319576"/>
            <a:ext cx="5115824"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 member of the application team </a:t>
            </a:r>
          </a:p>
          <a:p>
            <a:pPr>
              <a:lnSpc>
                <a:spcPct val="90000"/>
              </a:lnSpc>
              <a:spcAft>
                <a:spcPts val="600"/>
              </a:spcAft>
            </a:pPr>
            <a:r>
              <a:rPr lang="en-US" sz="2400">
                <a:gradFill>
                  <a:gsLst>
                    <a:gs pos="2917">
                      <a:schemeClr val="tx1"/>
                    </a:gs>
                    <a:gs pos="30000">
                      <a:schemeClr val="tx1"/>
                    </a:gs>
                  </a:gsLst>
                  <a:lin ang="5400000" scaled="0"/>
                </a:gradFill>
              </a:rPr>
              <a:t>makes a change and checks it in to</a:t>
            </a:r>
          </a:p>
          <a:p>
            <a:pPr>
              <a:lnSpc>
                <a:spcPct val="90000"/>
              </a:lnSpc>
              <a:spcAft>
                <a:spcPts val="600"/>
              </a:spcAft>
            </a:pPr>
            <a:r>
              <a:rPr lang="en-US" sz="2400">
                <a:gradFill>
                  <a:gsLst>
                    <a:gs pos="2917">
                      <a:schemeClr val="tx1"/>
                    </a:gs>
                    <a:gs pos="30000">
                      <a:schemeClr val="tx1"/>
                    </a:gs>
                  </a:gsLst>
                  <a:lin ang="5400000" scaled="0"/>
                </a:gradFill>
              </a:rPr>
              <a:t>source control.</a:t>
            </a:r>
          </a:p>
        </p:txBody>
      </p:sp>
      <p:sp>
        <p:nvSpPr>
          <p:cNvPr id="5" name="Rectangle 4">
            <a:extLst>
              <a:ext uri="{FF2B5EF4-FFF2-40B4-BE49-F238E27FC236}">
                <a16:creationId xmlns:a16="http://schemas.microsoft.com/office/drawing/2014/main" id="{AE0F7C47-977E-43E1-BF93-B3F7A54C1E68}"/>
              </a:ext>
            </a:extLst>
          </p:cNvPr>
          <p:cNvSpPr/>
          <p:nvPr/>
        </p:nvSpPr>
        <p:spPr bwMode="auto">
          <a:xfrm>
            <a:off x="3047143" y="1228399"/>
            <a:ext cx="1606966" cy="2538383"/>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42235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AB274-7F90-445B-92C1-E6C398F60F3F}"/>
              </a:ext>
            </a:extLst>
          </p:cNvPr>
          <p:cNvPicPr>
            <a:picLocks noChangeAspect="1"/>
          </p:cNvPicPr>
          <p:nvPr/>
        </p:nvPicPr>
        <p:blipFill>
          <a:blip r:embed="rId2"/>
          <a:stretch>
            <a:fillRect/>
          </a:stretch>
        </p:blipFill>
        <p:spPr>
          <a:xfrm>
            <a:off x="2940683" y="20319"/>
            <a:ext cx="9440547" cy="6994525"/>
          </a:xfrm>
          <a:prstGeom prst="rect">
            <a:avLst/>
          </a:prstGeom>
        </p:spPr>
      </p:pic>
      <p:sp>
        <p:nvSpPr>
          <p:cNvPr id="4" name="TextBox 3">
            <a:extLst>
              <a:ext uri="{FF2B5EF4-FFF2-40B4-BE49-F238E27FC236}">
                <a16:creationId xmlns:a16="http://schemas.microsoft.com/office/drawing/2014/main" id="{D8DDC2C1-D399-4ED4-AD15-6AE799FF4D7A}"/>
              </a:ext>
            </a:extLst>
          </p:cNvPr>
          <p:cNvSpPr txBox="1"/>
          <p:nvPr/>
        </p:nvSpPr>
        <p:spPr>
          <a:xfrm>
            <a:off x="648269" y="4339988"/>
            <a:ext cx="10881246" cy="185589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The change is sync’d to Azure DevOps / TFS </a:t>
            </a:r>
          </a:p>
          <a:p>
            <a:pPr>
              <a:lnSpc>
                <a:spcPct val="90000"/>
              </a:lnSpc>
              <a:spcAft>
                <a:spcPts val="600"/>
              </a:spcAft>
            </a:pPr>
            <a:r>
              <a:rPr lang="en-US" sz="2400">
                <a:gradFill>
                  <a:gsLst>
                    <a:gs pos="2917">
                      <a:schemeClr val="tx1"/>
                    </a:gs>
                    <a:gs pos="30000">
                      <a:schemeClr val="tx1"/>
                    </a:gs>
                  </a:gsLst>
                  <a:lin ang="5400000" scaled="0"/>
                </a:gradFill>
              </a:rPr>
              <a:t>and automatically tested </a:t>
            </a:r>
          </a:p>
          <a:p>
            <a:pPr>
              <a:lnSpc>
                <a:spcPct val="90000"/>
              </a:lnSpc>
              <a:spcAft>
                <a:spcPts val="600"/>
              </a:spcAft>
            </a:pPr>
            <a:r>
              <a:rPr lang="en-US" sz="2400">
                <a:gradFill>
                  <a:gsLst>
                    <a:gs pos="2917">
                      <a:schemeClr val="tx1"/>
                    </a:gs>
                    <a:gs pos="30000">
                      <a:schemeClr val="tx1"/>
                    </a:gs>
                  </a:gsLst>
                  <a:lin ang="5400000" scaled="0"/>
                </a:gradFill>
              </a:rPr>
              <a:t>with Continuous Integration (CI). </a:t>
            </a:r>
          </a:p>
          <a:p>
            <a:pPr>
              <a:lnSpc>
                <a:spcPct val="90000"/>
              </a:lnSpc>
              <a:spcAft>
                <a:spcPts val="600"/>
              </a:spcAft>
            </a:pPr>
            <a:r>
              <a:rPr lang="en-US" sz="2400">
                <a:gradFill>
                  <a:gsLst>
                    <a:gs pos="2917">
                      <a:schemeClr val="tx1"/>
                    </a:gs>
                    <a:gs pos="30000">
                      <a:schemeClr val="tx1"/>
                    </a:gs>
                  </a:gsLst>
                  <a:lin ang="5400000" scaled="0"/>
                </a:gradFill>
              </a:rPr>
              <a:t>If it passes, the change is deployed (CD)</a:t>
            </a:r>
          </a:p>
        </p:txBody>
      </p:sp>
      <p:sp>
        <p:nvSpPr>
          <p:cNvPr id="5" name="Rectangle 4">
            <a:extLst>
              <a:ext uri="{FF2B5EF4-FFF2-40B4-BE49-F238E27FC236}">
                <a16:creationId xmlns:a16="http://schemas.microsoft.com/office/drawing/2014/main" id="{DE9CFA1F-2B44-44BC-BAE3-A737D73AE147}"/>
              </a:ext>
            </a:extLst>
          </p:cNvPr>
          <p:cNvSpPr/>
          <p:nvPr/>
        </p:nvSpPr>
        <p:spPr bwMode="auto">
          <a:xfrm>
            <a:off x="4834485" y="103722"/>
            <a:ext cx="2122228" cy="359960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05231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734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Release Pipeline and Code based deployment</a:t>
            </a:r>
          </a:p>
        </p:txBody>
      </p:sp>
      <p:pic>
        <p:nvPicPr>
          <p:cNvPr id="3" name="Picture 2">
            <a:extLst>
              <a:ext uri="{FF2B5EF4-FFF2-40B4-BE49-F238E27FC236}">
                <a16:creationId xmlns:a16="http://schemas.microsoft.com/office/drawing/2014/main" id="{D35CB792-E79C-4550-9F0D-9C5780090377}"/>
              </a:ext>
            </a:extLst>
          </p:cNvPr>
          <p:cNvPicPr>
            <a:picLocks noChangeAspect="1"/>
          </p:cNvPicPr>
          <p:nvPr/>
        </p:nvPicPr>
        <p:blipFill>
          <a:blip r:embed="rId3"/>
          <a:stretch>
            <a:fillRect/>
          </a:stretch>
        </p:blipFill>
        <p:spPr>
          <a:xfrm>
            <a:off x="-1" y="1810964"/>
            <a:ext cx="12436475" cy="3359717"/>
          </a:xfrm>
          <a:prstGeom prst="rect">
            <a:avLst/>
          </a:prstGeom>
        </p:spPr>
      </p:pic>
    </p:spTree>
    <p:extLst>
      <p:ext uri="{BB962C8B-B14F-4D97-AF65-F5344CB8AC3E}">
        <p14:creationId xmlns:p14="http://schemas.microsoft.com/office/powerpoint/2010/main" val="18724990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B3526-C56B-4AA1-8DBA-602C49E3A3D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420C019C-DF63-4AD4-8980-74F66D6343BE}"/>
              </a:ext>
            </a:extLst>
          </p:cNvPr>
          <p:cNvSpPr txBox="1"/>
          <p:nvPr/>
        </p:nvSpPr>
        <p:spPr>
          <a:xfrm>
            <a:off x="612547" y="4426960"/>
            <a:ext cx="6428555"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execute the change </a:t>
            </a:r>
          </a:p>
          <a:p>
            <a:pPr>
              <a:lnSpc>
                <a:spcPct val="90000"/>
              </a:lnSpc>
              <a:spcAft>
                <a:spcPts val="600"/>
              </a:spcAft>
            </a:pPr>
            <a:r>
              <a:rPr lang="en-US" sz="2400">
                <a:gradFill>
                  <a:gsLst>
                    <a:gs pos="2917">
                      <a:schemeClr val="tx1"/>
                    </a:gs>
                    <a:gs pos="30000">
                      <a:schemeClr val="tx1"/>
                    </a:gs>
                  </a:gsLst>
                  <a:lin ang="5400000" scaled="0"/>
                </a:gradFill>
              </a:rPr>
              <a:t>against a resource group that the </a:t>
            </a:r>
          </a:p>
          <a:p>
            <a:pPr>
              <a:lnSpc>
                <a:spcPct val="90000"/>
              </a:lnSpc>
              <a:spcAft>
                <a:spcPts val="600"/>
              </a:spcAft>
            </a:pPr>
            <a:r>
              <a:rPr lang="en-US" sz="2400">
                <a:gradFill>
                  <a:gsLst>
                    <a:gs pos="2917">
                      <a:schemeClr val="tx1"/>
                    </a:gs>
                    <a:gs pos="30000">
                      <a:schemeClr val="tx1"/>
                    </a:gs>
                  </a:gsLst>
                  <a:lin ang="5400000" scaled="0"/>
                </a:gradFill>
              </a:rPr>
              <a:t>Service Principal has RBAC rights to</a:t>
            </a:r>
          </a:p>
        </p:txBody>
      </p:sp>
      <p:sp>
        <p:nvSpPr>
          <p:cNvPr id="5" name="Rectangle 4">
            <a:extLst>
              <a:ext uri="{FF2B5EF4-FFF2-40B4-BE49-F238E27FC236}">
                <a16:creationId xmlns:a16="http://schemas.microsoft.com/office/drawing/2014/main" id="{6286F476-BA60-408C-9937-C69ECCFF018E}"/>
              </a:ext>
            </a:extLst>
          </p:cNvPr>
          <p:cNvSpPr/>
          <p:nvPr/>
        </p:nvSpPr>
        <p:spPr bwMode="auto">
          <a:xfrm>
            <a:off x="7317466" y="3616546"/>
            <a:ext cx="2238126"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97431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52953-39C2-4C48-88E1-D14436AA1C99}"/>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76CCBF13-43E2-4FFB-BA27-2C64A01AEDCC}"/>
              </a:ext>
            </a:extLst>
          </p:cNvPr>
          <p:cNvSpPr txBox="1"/>
          <p:nvPr/>
        </p:nvSpPr>
        <p:spPr>
          <a:xfrm>
            <a:off x="612547" y="4426960"/>
            <a:ext cx="6403420"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cannot perform actions </a:t>
            </a:r>
          </a:p>
          <a:p>
            <a:pPr>
              <a:lnSpc>
                <a:spcPct val="90000"/>
              </a:lnSpc>
              <a:spcAft>
                <a:spcPts val="600"/>
              </a:spcAft>
            </a:pPr>
            <a:r>
              <a:rPr lang="en-US" sz="2400">
                <a:gradFill>
                  <a:gsLst>
                    <a:gs pos="2917">
                      <a:schemeClr val="tx1"/>
                    </a:gs>
                    <a:gs pos="30000">
                      <a:schemeClr val="tx1"/>
                    </a:gs>
                  </a:gsLst>
                  <a:lin ang="5400000" scaled="0"/>
                </a:gradFill>
              </a:rPr>
              <a:t>against Azure that are outside the scope </a:t>
            </a:r>
          </a:p>
          <a:p>
            <a:pPr>
              <a:lnSpc>
                <a:spcPct val="90000"/>
              </a:lnSpc>
              <a:spcAft>
                <a:spcPts val="600"/>
              </a:spcAft>
            </a:pPr>
            <a:r>
              <a:rPr lang="en-US" sz="2400">
                <a:gradFill>
                  <a:gsLst>
                    <a:gs pos="2917">
                      <a:schemeClr val="tx1"/>
                    </a:gs>
                    <a:gs pos="30000">
                      <a:schemeClr val="tx1"/>
                    </a:gs>
                  </a:gsLst>
                  <a:lin ang="5400000" scaled="0"/>
                </a:gradFill>
              </a:rPr>
              <a:t>of the rights granted to the Service Principal</a:t>
            </a:r>
          </a:p>
        </p:txBody>
      </p:sp>
      <p:sp>
        <p:nvSpPr>
          <p:cNvPr id="5" name="Rectangle 4">
            <a:extLst>
              <a:ext uri="{FF2B5EF4-FFF2-40B4-BE49-F238E27FC236}">
                <a16:creationId xmlns:a16="http://schemas.microsoft.com/office/drawing/2014/main" id="{FFBFF21B-D8CA-46FA-87A0-97D2E846EBB3}"/>
              </a:ext>
            </a:extLst>
          </p:cNvPr>
          <p:cNvSpPr/>
          <p:nvPr/>
        </p:nvSpPr>
        <p:spPr bwMode="auto">
          <a:xfrm>
            <a:off x="7376360" y="5319671"/>
            <a:ext cx="916921" cy="45037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51893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4A96B8-8995-4DFB-9A3A-9A4147C02AE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61850D46-ED56-40A0-84D8-117FEBC672CE}"/>
              </a:ext>
            </a:extLst>
          </p:cNvPr>
          <p:cNvSpPr txBox="1"/>
          <p:nvPr/>
        </p:nvSpPr>
        <p:spPr>
          <a:xfrm>
            <a:off x="114403" y="3896548"/>
            <a:ext cx="6940105" cy="2674578"/>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If the change/deployment was successful in DEV,</a:t>
            </a:r>
          </a:p>
          <a:p>
            <a:pPr>
              <a:lnSpc>
                <a:spcPct val="90000"/>
              </a:lnSpc>
              <a:spcAft>
                <a:spcPts val="600"/>
              </a:spcAft>
            </a:pPr>
            <a:r>
              <a:rPr lang="en-US" sz="2400">
                <a:gradFill>
                  <a:gsLst>
                    <a:gs pos="2917">
                      <a:schemeClr val="tx1"/>
                    </a:gs>
                    <a:gs pos="30000">
                      <a:schemeClr val="tx1"/>
                    </a:gs>
                  </a:gsLst>
                  <a:lin ang="5400000" scaled="0"/>
                </a:gradFill>
              </a:rPr>
              <a:t>Azure DevOps / TFS can automatically</a:t>
            </a:r>
          </a:p>
          <a:p>
            <a:pPr>
              <a:lnSpc>
                <a:spcPct val="90000"/>
              </a:lnSpc>
              <a:spcAft>
                <a:spcPts val="600"/>
              </a:spcAft>
            </a:pPr>
            <a:r>
              <a:rPr lang="en-US" sz="2400">
                <a:gradFill>
                  <a:gsLst>
                    <a:gs pos="2917">
                      <a:schemeClr val="tx1"/>
                    </a:gs>
                    <a:gs pos="30000">
                      <a:schemeClr val="tx1"/>
                    </a:gs>
                  </a:gsLst>
                  <a:lin ang="5400000" scaled="0"/>
                </a:gradFill>
              </a:rPr>
              <a:t>deploy the change in PROD without:</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a chance to change anything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rights to PROD</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Untested changes</a:t>
            </a:r>
          </a:p>
        </p:txBody>
      </p:sp>
      <p:sp>
        <p:nvSpPr>
          <p:cNvPr id="5" name="Rectangle 4">
            <a:extLst>
              <a:ext uri="{FF2B5EF4-FFF2-40B4-BE49-F238E27FC236}">
                <a16:creationId xmlns:a16="http://schemas.microsoft.com/office/drawing/2014/main" id="{64C5CEE4-D257-4FA6-8F40-81451CF109FF}"/>
              </a:ext>
            </a:extLst>
          </p:cNvPr>
          <p:cNvSpPr/>
          <p:nvPr/>
        </p:nvSpPr>
        <p:spPr bwMode="auto">
          <a:xfrm>
            <a:off x="9721841" y="3623369"/>
            <a:ext cx="2254401"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65230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dirty="0">
                <a:solidFill>
                  <a:srgbClr val="0072C6"/>
                </a:solidFill>
              </a:rPr>
              <a:t>Azure Tools</a:t>
            </a:r>
          </a:p>
          <a:p>
            <a:pPr lvl="0">
              <a:defRPr/>
            </a:pPr>
            <a:r>
              <a:rPr lang="en-US" sz="5400" dirty="0">
                <a:solidFill>
                  <a:srgbClr val="0072C6"/>
                </a:solidFill>
              </a:rPr>
              <a:t>Azure AD and Service Principals</a:t>
            </a:r>
          </a:p>
          <a:p>
            <a:pPr lvl="0">
              <a:defRPr/>
            </a:pPr>
            <a:r>
              <a:rPr lang="en-US" sz="5400" dirty="0">
                <a:solidFill>
                  <a:srgbClr val="0072C6"/>
                </a:solidFill>
              </a:rPr>
              <a:t>Basic ARM Templates</a:t>
            </a:r>
          </a:p>
          <a:p>
            <a:pPr>
              <a:defRPr/>
            </a:pPr>
            <a:r>
              <a:rPr lang="en-US" sz="5400" dirty="0">
                <a:solidFill>
                  <a:srgbClr val="0072C6"/>
                </a:solidFill>
              </a:rPr>
              <a:t>Azure DevOps</a:t>
            </a:r>
          </a:p>
          <a:p>
            <a:pPr lvl="0">
              <a:defRPr/>
            </a:pPr>
            <a:r>
              <a:rPr lang="en-US" sz="5400" dirty="0">
                <a:solidFill>
                  <a:srgbClr val="0072C6"/>
                </a:solidFill>
              </a:rPr>
              <a:t>VS Code and Git</a:t>
            </a:r>
          </a:p>
        </p:txBody>
      </p:sp>
    </p:spTree>
    <p:extLst>
      <p:ext uri="{BB962C8B-B14F-4D97-AF65-F5344CB8AC3E}">
        <p14:creationId xmlns:p14="http://schemas.microsoft.com/office/powerpoint/2010/main" val="24161900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What is the best way to deploy resources into Azure?</a:t>
            </a:r>
          </a:p>
          <a:p>
            <a:pPr lvl="0">
              <a:defRPr/>
            </a:pPr>
            <a:endParaRPr lang="en-US" sz="5400">
              <a:solidFill>
                <a:srgbClr val="0072C6"/>
              </a:solidFill>
            </a:endParaRPr>
          </a:p>
          <a:p>
            <a:pPr lvl="0">
              <a:defRPr/>
            </a:pPr>
            <a:r>
              <a:rPr lang="en-US" sz="5400">
                <a:solidFill>
                  <a:srgbClr val="0072C6"/>
                </a:solidFill>
              </a:rPr>
              <a:t>Answer: Azure Resource Manager (ARM) Templates</a:t>
            </a:r>
          </a:p>
        </p:txBody>
      </p:sp>
    </p:spTree>
    <p:extLst>
      <p:ext uri="{BB962C8B-B14F-4D97-AF65-F5344CB8AC3E}">
        <p14:creationId xmlns:p14="http://schemas.microsoft.com/office/powerpoint/2010/main" val="400694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What is Microsoft’s recommended tool for creating Resource Manager templates?</a:t>
            </a:r>
          </a:p>
          <a:p>
            <a:pPr lvl="0">
              <a:defRPr/>
            </a:pPr>
            <a:endParaRPr lang="en-US" sz="5400">
              <a:solidFill>
                <a:srgbClr val="0072C6"/>
              </a:solidFill>
            </a:endParaRPr>
          </a:p>
          <a:p>
            <a:pPr lvl="0">
              <a:defRPr/>
            </a:pPr>
            <a:r>
              <a:rPr lang="en-US" sz="5400">
                <a:solidFill>
                  <a:srgbClr val="0072C6"/>
                </a:solidFill>
              </a:rPr>
              <a:t>Answer: Visual Studio Code</a:t>
            </a:r>
          </a:p>
        </p:txBody>
      </p:sp>
    </p:spTree>
    <p:extLst>
      <p:ext uri="{BB962C8B-B14F-4D97-AF65-F5344CB8AC3E}">
        <p14:creationId xmlns:p14="http://schemas.microsoft.com/office/powerpoint/2010/main" val="245920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6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Why is Azure PowerShell still useful and important?</a:t>
            </a:r>
          </a:p>
          <a:p>
            <a:pPr lvl="0">
              <a:defRPr/>
            </a:pPr>
            <a:endParaRPr lang="en-US" sz="5400">
              <a:solidFill>
                <a:srgbClr val="0072C6"/>
              </a:solidFill>
            </a:endParaRPr>
          </a:p>
          <a:p>
            <a:pPr lvl="0">
              <a:defRPr/>
            </a:pPr>
            <a:r>
              <a:rPr lang="en-US" sz="5400">
                <a:solidFill>
                  <a:srgbClr val="0072C6"/>
                </a:solidFill>
              </a:rPr>
              <a:t>Answer: Have an existing knowledge of PowerShell? </a:t>
            </a:r>
            <a:br>
              <a:rPr lang="en-US" sz="5400">
                <a:solidFill>
                  <a:srgbClr val="0072C6"/>
                </a:solidFill>
              </a:rPr>
            </a:br>
            <a:r>
              <a:rPr lang="en-US" sz="5400">
                <a:solidFill>
                  <a:srgbClr val="0072C6"/>
                </a:solidFill>
              </a:rPr>
              <a:t>Familiar set of cmdlets, syntax, structure</a:t>
            </a:r>
          </a:p>
          <a:p>
            <a:pPr lvl="0">
              <a:defRPr/>
            </a:pPr>
            <a:endParaRPr lang="en-US" sz="5400">
              <a:solidFill>
                <a:srgbClr val="0072C6"/>
              </a:solidFill>
            </a:endParaRPr>
          </a:p>
          <a:p>
            <a:pPr lvl="0">
              <a:defRPr/>
            </a:pPr>
            <a:r>
              <a:rPr lang="en-US" sz="5400">
                <a:solidFill>
                  <a:srgbClr val="0072C6"/>
                </a:solidFill>
              </a:rPr>
              <a:t>Answer: Azure uses a programmatic interface, Azure PowerShell makes it easier</a:t>
            </a:r>
          </a:p>
        </p:txBody>
      </p:sp>
    </p:spTree>
    <p:extLst>
      <p:ext uri="{BB962C8B-B14F-4D97-AF65-F5344CB8AC3E}">
        <p14:creationId xmlns:p14="http://schemas.microsoft.com/office/powerpoint/2010/main" val="425765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Why is Git useful and important?</a:t>
            </a:r>
            <a:br>
              <a:rPr lang="en-US" sz="5400">
                <a:solidFill>
                  <a:srgbClr val="0072C6"/>
                </a:solidFill>
              </a:rPr>
            </a:br>
            <a:endParaRPr lang="en-US" sz="5400">
              <a:solidFill>
                <a:srgbClr val="0072C6"/>
              </a:solidFill>
            </a:endParaRPr>
          </a:p>
          <a:p>
            <a:pPr lvl="0">
              <a:defRPr/>
            </a:pPr>
            <a:r>
              <a:rPr lang="en-US" sz="5400">
                <a:solidFill>
                  <a:srgbClr val="0072C6"/>
                </a:solidFill>
              </a:rPr>
              <a:t>Answer: Git is essentially the industry standard for code version control</a:t>
            </a:r>
          </a:p>
          <a:p>
            <a:pPr lvl="0">
              <a:defRPr/>
            </a:pPr>
            <a:endParaRPr lang="en-US" sz="5400">
              <a:solidFill>
                <a:srgbClr val="0072C6"/>
              </a:solidFill>
            </a:endParaRPr>
          </a:p>
          <a:p>
            <a:pPr lvl="0">
              <a:defRPr/>
            </a:pPr>
            <a:r>
              <a:rPr lang="en-US" sz="5400">
                <a:solidFill>
                  <a:srgbClr val="0072C6"/>
                </a:solidFill>
              </a:rPr>
              <a:t>Answer: Code version control is important for enabling collaboration and controlling what code gets released into Production</a:t>
            </a:r>
          </a:p>
        </p:txBody>
      </p:sp>
    </p:spTree>
    <p:extLst>
      <p:ext uri="{BB962C8B-B14F-4D97-AF65-F5344CB8AC3E}">
        <p14:creationId xmlns:p14="http://schemas.microsoft.com/office/powerpoint/2010/main" val="311824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8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Why use Service Principals, and not create a user in traditional AD and sync that user to Azure AD?</a:t>
            </a:r>
          </a:p>
          <a:p>
            <a:pPr lvl="0">
              <a:defRPr/>
            </a:pPr>
            <a:endParaRPr lang="en-US" sz="5400">
              <a:solidFill>
                <a:srgbClr val="0072C6"/>
              </a:solidFill>
            </a:endParaRPr>
          </a:p>
          <a:p>
            <a:pPr lvl="0">
              <a:defRPr/>
            </a:pPr>
            <a:r>
              <a:rPr lang="en-US" sz="5400">
                <a:solidFill>
                  <a:srgbClr val="0072C6"/>
                </a:solidFill>
              </a:rPr>
              <a:t>Answer: Multifactor</a:t>
            </a:r>
          </a:p>
          <a:p>
            <a:pPr lvl="0">
              <a:defRPr/>
            </a:pPr>
            <a:r>
              <a:rPr lang="en-US" sz="5400">
                <a:solidFill>
                  <a:srgbClr val="0072C6"/>
                </a:solidFill>
              </a:rPr>
              <a:t>Answer: Azure DevOps Service Connections</a:t>
            </a:r>
          </a:p>
        </p:txBody>
      </p:sp>
    </p:spTree>
    <p:extLst>
      <p:ext uri="{BB962C8B-B14F-4D97-AF65-F5344CB8AC3E}">
        <p14:creationId xmlns:p14="http://schemas.microsoft.com/office/powerpoint/2010/main" val="396600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Name 3 of the main sections you will find in most ARM Templates</a:t>
            </a:r>
          </a:p>
          <a:p>
            <a:pPr lvl="0">
              <a:defRPr/>
            </a:pPr>
            <a:r>
              <a:rPr lang="en-US" sz="5400">
                <a:solidFill>
                  <a:srgbClr val="0072C6"/>
                </a:solidFill>
              </a:rPr>
              <a:t>Answer: Parameters, Variables, Resources</a:t>
            </a:r>
          </a:p>
          <a:p>
            <a:pPr lvl="0">
              <a:defRPr/>
            </a:pPr>
            <a:endParaRPr lang="en-US" sz="5400">
              <a:solidFill>
                <a:srgbClr val="0072C6"/>
              </a:solidFill>
            </a:endParaRPr>
          </a:p>
        </p:txBody>
      </p:sp>
    </p:spTree>
    <p:extLst>
      <p:ext uri="{BB962C8B-B14F-4D97-AF65-F5344CB8AC3E}">
        <p14:creationId xmlns:p14="http://schemas.microsoft.com/office/powerpoint/2010/main" val="1691375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5053279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pic>
        <p:nvPicPr>
          <p:cNvPr id="4" name="Picture 3">
            <a:extLst>
              <a:ext uri="{FF2B5EF4-FFF2-40B4-BE49-F238E27FC236}">
                <a16:creationId xmlns:a16="http://schemas.microsoft.com/office/drawing/2014/main" id="{1EE5CE8D-A521-409A-9D11-451B3DD2032D}"/>
              </a:ext>
            </a:extLst>
          </p:cNvPr>
          <p:cNvPicPr>
            <a:picLocks noChangeAspect="1"/>
          </p:cNvPicPr>
          <p:nvPr/>
        </p:nvPicPr>
        <p:blipFill>
          <a:blip r:embed="rId3"/>
          <a:stretch>
            <a:fillRect/>
          </a:stretch>
        </p:blipFill>
        <p:spPr>
          <a:xfrm>
            <a:off x="242199" y="1811585"/>
            <a:ext cx="11952075" cy="3811664"/>
          </a:xfrm>
          <a:prstGeom prst="rect">
            <a:avLst/>
          </a:prstGeom>
        </p:spPr>
      </p:pic>
    </p:spTree>
    <p:extLst>
      <p:ext uri="{BB962C8B-B14F-4D97-AF65-F5344CB8AC3E}">
        <p14:creationId xmlns:p14="http://schemas.microsoft.com/office/powerpoint/2010/main" val="8802706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5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does it mean when we say ARM Templates are declarative?</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ARM templates utilize declarative syntax that lets you state "Here is what I intend to create" without having to write the sequence of programming commands to create it.  </a:t>
            </a:r>
          </a:p>
          <a:p>
            <a:pPr marL="685800" lvl="0" indent="-685800">
              <a:buFont typeface="Arial" panose="020B0604020202020204" pitchFamily="34" charset="0"/>
              <a:buChar char="•"/>
              <a:defRPr/>
            </a:pPr>
            <a:r>
              <a:rPr lang="en-US" sz="5400">
                <a:solidFill>
                  <a:srgbClr val="0072C6"/>
                </a:solidFill>
              </a:rPr>
              <a:t>In an ARM template file, you define the properties for the infrastructure to deploy to Azure.</a:t>
            </a:r>
          </a:p>
        </p:txBody>
      </p:sp>
    </p:spTree>
    <p:extLst>
      <p:ext uri="{BB962C8B-B14F-4D97-AF65-F5344CB8AC3E}">
        <p14:creationId xmlns:p14="http://schemas.microsoft.com/office/powerpoint/2010/main" val="187808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Where can I go to learn about the values that an ARM Template expects?</a:t>
            </a:r>
          </a:p>
          <a:p>
            <a:pPr lvl="0">
              <a:defRPr/>
            </a:pPr>
            <a:endParaRPr lang="en-US" sz="5400">
              <a:solidFill>
                <a:srgbClr val="0072C6"/>
              </a:solidFill>
            </a:endParaRPr>
          </a:p>
          <a:p>
            <a:pPr lvl="0">
              <a:defRPr/>
            </a:pPr>
            <a:r>
              <a:rPr lang="en-US" sz="5400">
                <a:solidFill>
                  <a:srgbClr val="0072C6"/>
                </a:solidFill>
              </a:rPr>
              <a:t>Answer: Azure </a:t>
            </a:r>
            <a:r>
              <a:rPr lang="en-US" sz="5400" err="1">
                <a:solidFill>
                  <a:srgbClr val="0072C6"/>
                </a:solidFill>
              </a:rPr>
              <a:t>Quickstart</a:t>
            </a:r>
            <a:r>
              <a:rPr lang="en-US" sz="5400">
                <a:solidFill>
                  <a:srgbClr val="0072C6"/>
                </a:solidFill>
              </a:rPr>
              <a:t> Templates </a:t>
            </a:r>
          </a:p>
          <a:p>
            <a:pPr lvl="0">
              <a:defRPr/>
            </a:pPr>
            <a:r>
              <a:rPr lang="en-US" sz="5400">
                <a:solidFill>
                  <a:srgbClr val="0072C6"/>
                </a:solidFill>
              </a:rPr>
              <a:t>Answer: Azure Documentation</a:t>
            </a:r>
          </a:p>
          <a:p>
            <a:pPr lvl="0">
              <a:defRPr/>
            </a:pPr>
            <a:r>
              <a:rPr lang="en-US" sz="5400">
                <a:solidFill>
                  <a:srgbClr val="0072C6"/>
                </a:solidFill>
              </a:rPr>
              <a:t>Answer: Azure Portal – simulated deployment</a:t>
            </a:r>
          </a:p>
        </p:txBody>
      </p:sp>
    </p:spTree>
    <p:extLst>
      <p:ext uri="{BB962C8B-B14F-4D97-AF65-F5344CB8AC3E}">
        <p14:creationId xmlns:p14="http://schemas.microsoft.com/office/powerpoint/2010/main" val="31369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4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happens when you run git clone?</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Git clone targets an existing repository and create a clone, or copy of the target repository.</a:t>
            </a:r>
          </a:p>
          <a:p>
            <a:pPr marL="685800" lvl="0" indent="-685800">
              <a:buFont typeface="Arial" panose="020B0604020202020204" pitchFamily="34" charset="0"/>
              <a:buChar char="•"/>
              <a:defRPr/>
            </a:pPr>
            <a:r>
              <a:rPr lang="en-US" sz="5400">
                <a:solidFill>
                  <a:srgbClr val="0072C6"/>
                </a:solidFill>
              </a:rPr>
              <a:t>Cloning a repository downloads files to your local computer and you can edit your files via your favorite editor.</a:t>
            </a:r>
          </a:p>
          <a:p>
            <a:pPr marL="685800" lvl="0" indent="-685800">
              <a:buFont typeface="Arial" panose="020B0604020202020204" pitchFamily="34" charset="0"/>
              <a:buChar char="•"/>
              <a:defRPr/>
            </a:pPr>
            <a:r>
              <a:rPr lang="en-US" sz="5400">
                <a:solidFill>
                  <a:srgbClr val="0072C6"/>
                </a:solidFill>
              </a:rPr>
              <a:t>Git receives a full copy of nearly all data that the server has, including all branches and commits.  Every version of every file for the history of the project is pulled down by default when you run git clone. </a:t>
            </a:r>
          </a:p>
          <a:p>
            <a:pPr lvl="0">
              <a:defRPr/>
            </a:pPr>
            <a:endParaRPr lang="en-US" sz="5400">
              <a:solidFill>
                <a:srgbClr val="0072C6"/>
              </a:solidFill>
            </a:endParaRPr>
          </a:p>
        </p:txBody>
      </p:sp>
    </p:spTree>
    <p:extLst>
      <p:ext uri="{BB962C8B-B14F-4D97-AF65-F5344CB8AC3E}">
        <p14:creationId xmlns:p14="http://schemas.microsoft.com/office/powerpoint/2010/main" val="1002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4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a git Branch?</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A Branch is a sub-Container within the Repository for tracking file versioning.  Each Branch has it’s own history that is maintained.  </a:t>
            </a:r>
          </a:p>
          <a:p>
            <a:pPr marL="685800" lvl="0" indent="-685800">
              <a:buFont typeface="Arial" panose="020B0604020202020204" pitchFamily="34" charset="0"/>
              <a:buChar char="•"/>
              <a:defRPr/>
            </a:pPr>
            <a:r>
              <a:rPr lang="en-US" sz="5400">
                <a:solidFill>
                  <a:srgbClr val="0072C6"/>
                </a:solidFill>
              </a:rPr>
              <a:t>A Branch can be created at any time, and made as a “child” with another Branch as the “parent”.  This means that you can start making changes to one or more files, by spawning a new Branch to make those changes.</a:t>
            </a:r>
          </a:p>
          <a:p>
            <a:pPr marL="685800" lvl="0" indent="-685800">
              <a:buFont typeface="Arial" panose="020B0604020202020204" pitchFamily="34" charset="0"/>
              <a:buChar char="•"/>
              <a:defRPr/>
            </a:pPr>
            <a:r>
              <a:rPr lang="en-US" sz="5400">
                <a:solidFill>
                  <a:srgbClr val="0072C6"/>
                </a:solidFill>
              </a:rPr>
              <a:t>A Branch provides an isolated environment to make file changes without affecting other Branches.  This can be important for maintaining the integrity of the files or source code a different environment deployments; like Production, Testing, or others.</a:t>
            </a:r>
          </a:p>
        </p:txBody>
      </p:sp>
    </p:spTree>
    <p:extLst>
      <p:ext uri="{BB962C8B-B14F-4D97-AF65-F5344CB8AC3E}">
        <p14:creationId xmlns:p14="http://schemas.microsoft.com/office/powerpoint/2010/main" val="2642485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5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a git commit?</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When changes are made to one or more files, those can be saved to a Branch as a Commit.  </a:t>
            </a:r>
          </a:p>
          <a:p>
            <a:pPr marL="685800" lvl="0" indent="-685800">
              <a:buFont typeface="Arial" panose="020B0604020202020204" pitchFamily="34" charset="0"/>
              <a:buChar char="•"/>
              <a:defRPr/>
            </a:pPr>
            <a:r>
              <a:rPr lang="en-US" sz="5400">
                <a:solidFill>
                  <a:srgbClr val="0072C6"/>
                </a:solidFill>
              </a:rPr>
              <a:t>To persist file changes and add them to the file version tracking of the Branch, you Commit them to the Branch.  </a:t>
            </a:r>
          </a:p>
          <a:p>
            <a:pPr marL="685800" lvl="0" indent="-685800">
              <a:buFont typeface="Arial" panose="020B0604020202020204" pitchFamily="34" charset="0"/>
              <a:buChar char="•"/>
              <a:defRPr/>
            </a:pPr>
            <a:r>
              <a:rPr lang="en-US" sz="5400">
                <a:solidFill>
                  <a:srgbClr val="0072C6"/>
                </a:solidFill>
              </a:rPr>
              <a:t>Each Commit can contain the changes to one or multiple files in a single Commit.</a:t>
            </a:r>
          </a:p>
        </p:txBody>
      </p:sp>
    </p:spTree>
    <p:extLst>
      <p:ext uri="{BB962C8B-B14F-4D97-AF65-F5344CB8AC3E}">
        <p14:creationId xmlns:p14="http://schemas.microsoft.com/office/powerpoint/2010/main" val="152817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21929978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2179058"/>
          </a:xfrm>
        </p:spPr>
        <p:txBody>
          <a:bodyPr/>
          <a:lstStyle/>
          <a:p>
            <a:r>
              <a:rPr lang="en-US"/>
              <a:t>PowerShell Desired State Configuration (DSC) </a:t>
            </a:r>
          </a:p>
        </p:txBody>
      </p:sp>
    </p:spTree>
    <p:extLst>
      <p:ext uri="{BB962C8B-B14F-4D97-AF65-F5344CB8AC3E}">
        <p14:creationId xmlns:p14="http://schemas.microsoft.com/office/powerpoint/2010/main" val="368129462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Release Pipeline and Code based deployment</a:t>
            </a:r>
          </a:p>
        </p:txBody>
      </p:sp>
      <p:pic>
        <p:nvPicPr>
          <p:cNvPr id="3" name="Picture 2">
            <a:extLst>
              <a:ext uri="{FF2B5EF4-FFF2-40B4-BE49-F238E27FC236}">
                <a16:creationId xmlns:a16="http://schemas.microsoft.com/office/drawing/2014/main" id="{D35CB792-E79C-4550-9F0D-9C5780090377}"/>
              </a:ext>
            </a:extLst>
          </p:cNvPr>
          <p:cNvPicPr>
            <a:picLocks noChangeAspect="1"/>
          </p:cNvPicPr>
          <p:nvPr/>
        </p:nvPicPr>
        <p:blipFill>
          <a:blip r:embed="rId3"/>
          <a:stretch>
            <a:fillRect/>
          </a:stretch>
        </p:blipFill>
        <p:spPr>
          <a:xfrm>
            <a:off x="-1" y="1810964"/>
            <a:ext cx="12436475" cy="3359717"/>
          </a:xfrm>
          <a:prstGeom prst="rect">
            <a:avLst/>
          </a:prstGeom>
        </p:spPr>
      </p:pic>
    </p:spTree>
    <p:extLst>
      <p:ext uri="{BB962C8B-B14F-4D97-AF65-F5344CB8AC3E}">
        <p14:creationId xmlns:p14="http://schemas.microsoft.com/office/powerpoint/2010/main" val="12260188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8" name="Rectangle 7">
            <a:extLst>
              <a:ext uri="{FF2B5EF4-FFF2-40B4-BE49-F238E27FC236}">
                <a16:creationId xmlns:a16="http://schemas.microsoft.com/office/drawing/2014/main" id="{397B607B-C509-431E-901D-5A9E2CB7D9A0}"/>
              </a:ext>
            </a:extLst>
          </p:cNvPr>
          <p:cNvSpPr/>
          <p:nvPr/>
        </p:nvSpPr>
        <p:spPr>
          <a:xfrm>
            <a:off x="274639" y="1669726"/>
            <a:ext cx="12333911" cy="4099584"/>
          </a:xfrm>
          <a:prstGeom prst="rect">
            <a:avLst/>
          </a:prstGeom>
        </p:spPr>
        <p:txBody>
          <a:bodyPr wrap="square">
            <a:spAutoFit/>
          </a:bodyPr>
          <a:lstStyle/>
          <a:p>
            <a:pPr lvl="0">
              <a:lnSpc>
                <a:spcPct val="90000"/>
              </a:lnSpc>
              <a:spcBef>
                <a:spcPct val="20000"/>
              </a:spcBef>
              <a:buClr>
                <a:srgbClr val="FFFFFF"/>
              </a:buClr>
              <a:buSzPct val="100000"/>
            </a:pPr>
            <a:r>
              <a:rPr lang="en-US" sz="2800">
                <a:solidFill>
                  <a:srgbClr val="0072C6"/>
                </a:solidFill>
                <a:cs typeface="Segoe UI" pitchFamily="34" charset="0"/>
              </a:rPr>
              <a:t>Enables you to </a:t>
            </a:r>
            <a:r>
              <a:rPr lang="en-US" sz="2800">
                <a:solidFill>
                  <a:srgbClr val="FFC000"/>
                </a:solidFill>
              </a:rPr>
              <a:t>ensure</a:t>
            </a:r>
            <a:r>
              <a:rPr lang="en-US" sz="2800">
                <a:solidFill>
                  <a:srgbClr val="0072C6"/>
                </a:solidFill>
                <a:cs typeface="Segoe UI" pitchFamily="34" charset="0"/>
              </a:rPr>
              <a:t> that the components of your data center have the </a:t>
            </a:r>
            <a:r>
              <a:rPr lang="en-US" sz="2800">
                <a:solidFill>
                  <a:srgbClr val="FFC000"/>
                </a:solidFill>
              </a:rPr>
              <a:t>correct configuration</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lvl="0">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Supports </a:t>
            </a:r>
            <a:r>
              <a:rPr lang="en-US" sz="2800">
                <a:solidFill>
                  <a:srgbClr val="FFC000"/>
                </a:solidFill>
              </a:rPr>
              <a:t>continuous deployment</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Can help prevent </a:t>
            </a:r>
            <a:r>
              <a:rPr lang="en-US" sz="2800">
                <a:solidFill>
                  <a:srgbClr val="FFC000"/>
                </a:solidFill>
              </a:rPr>
              <a:t>configuration drift</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lvl="0">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Enable declarative, autonomous and idempotent (repeatable) deployment,  configuration and conformance of </a:t>
            </a:r>
            <a:r>
              <a:rPr lang="en-US" sz="2800">
                <a:solidFill>
                  <a:srgbClr val="FFC000"/>
                </a:solidFill>
              </a:rPr>
              <a:t>standards-based managed elements</a:t>
            </a:r>
          </a:p>
        </p:txBody>
      </p:sp>
    </p:spTree>
    <p:extLst>
      <p:ext uri="{BB962C8B-B14F-4D97-AF65-F5344CB8AC3E}">
        <p14:creationId xmlns:p14="http://schemas.microsoft.com/office/powerpoint/2010/main" val="33882480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6D463-A99B-4653-B708-19CAD804F795}"/>
              </a:ext>
            </a:extLst>
          </p:cNvPr>
          <p:cNvPicPr>
            <a:picLocks noChangeAspect="1"/>
          </p:cNvPicPr>
          <p:nvPr/>
        </p:nvPicPr>
        <p:blipFill>
          <a:blip r:embed="rId2"/>
          <a:stretch>
            <a:fillRect/>
          </a:stretch>
        </p:blipFill>
        <p:spPr>
          <a:xfrm>
            <a:off x="2945763" y="25399"/>
            <a:ext cx="9440547" cy="6994525"/>
          </a:xfrm>
          <a:prstGeom prst="rect">
            <a:avLst/>
          </a:prstGeom>
        </p:spPr>
      </p:pic>
      <p:sp>
        <p:nvSpPr>
          <p:cNvPr id="4" name="TextBox 3">
            <a:extLst>
              <a:ext uri="{FF2B5EF4-FFF2-40B4-BE49-F238E27FC236}">
                <a16:creationId xmlns:a16="http://schemas.microsoft.com/office/drawing/2014/main" id="{CAF3575A-A212-4CDD-B612-81949D3EACA6}"/>
              </a:ext>
            </a:extLst>
          </p:cNvPr>
          <p:cNvSpPr txBox="1"/>
          <p:nvPr/>
        </p:nvSpPr>
        <p:spPr>
          <a:xfrm>
            <a:off x="828836" y="4319576"/>
            <a:ext cx="5115824"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 member of the application team </a:t>
            </a:r>
          </a:p>
          <a:p>
            <a:pPr>
              <a:lnSpc>
                <a:spcPct val="90000"/>
              </a:lnSpc>
              <a:spcAft>
                <a:spcPts val="600"/>
              </a:spcAft>
            </a:pPr>
            <a:r>
              <a:rPr lang="en-US" sz="2400">
                <a:gradFill>
                  <a:gsLst>
                    <a:gs pos="2917">
                      <a:schemeClr val="tx1"/>
                    </a:gs>
                    <a:gs pos="30000">
                      <a:schemeClr val="tx1"/>
                    </a:gs>
                  </a:gsLst>
                  <a:lin ang="5400000" scaled="0"/>
                </a:gradFill>
              </a:rPr>
              <a:t>makes a change and checks it in to</a:t>
            </a:r>
          </a:p>
          <a:p>
            <a:pPr>
              <a:lnSpc>
                <a:spcPct val="90000"/>
              </a:lnSpc>
              <a:spcAft>
                <a:spcPts val="600"/>
              </a:spcAft>
            </a:pPr>
            <a:r>
              <a:rPr lang="en-US" sz="2400">
                <a:gradFill>
                  <a:gsLst>
                    <a:gs pos="2917">
                      <a:schemeClr val="tx1"/>
                    </a:gs>
                    <a:gs pos="30000">
                      <a:schemeClr val="tx1"/>
                    </a:gs>
                  </a:gsLst>
                  <a:lin ang="5400000" scaled="0"/>
                </a:gradFill>
              </a:rPr>
              <a:t>source control.</a:t>
            </a:r>
          </a:p>
        </p:txBody>
      </p:sp>
      <p:sp>
        <p:nvSpPr>
          <p:cNvPr id="5" name="Rectangle 4">
            <a:extLst>
              <a:ext uri="{FF2B5EF4-FFF2-40B4-BE49-F238E27FC236}">
                <a16:creationId xmlns:a16="http://schemas.microsoft.com/office/drawing/2014/main" id="{AE0F7C47-977E-43E1-BF93-B3F7A54C1E68}"/>
              </a:ext>
            </a:extLst>
          </p:cNvPr>
          <p:cNvSpPr/>
          <p:nvPr/>
        </p:nvSpPr>
        <p:spPr bwMode="auto">
          <a:xfrm>
            <a:off x="3047143" y="1228399"/>
            <a:ext cx="1606966" cy="2538383"/>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60725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DSC</a:t>
            </a:r>
          </a:p>
        </p:txBody>
      </p:sp>
      <p:graphicFrame>
        <p:nvGraphicFramePr>
          <p:cNvPr id="4" name="Table 3">
            <a:extLst>
              <a:ext uri="{FF2B5EF4-FFF2-40B4-BE49-F238E27FC236}">
                <a16:creationId xmlns:a16="http://schemas.microsoft.com/office/drawing/2014/main" id="{3A6756F9-8AEA-448B-8A75-FB2E28BF5DF8}"/>
              </a:ext>
            </a:extLst>
          </p:cNvPr>
          <p:cNvGraphicFramePr>
            <a:graphicFrameLocks noGrp="1"/>
          </p:cNvGraphicFramePr>
          <p:nvPr>
            <p:extLst>
              <p:ext uri="{D42A27DB-BD31-4B8C-83A1-F6EECF244321}">
                <p14:modId xmlns:p14="http://schemas.microsoft.com/office/powerpoint/2010/main" val="1682771541"/>
              </p:ext>
            </p:extLst>
          </p:nvPr>
        </p:nvGraphicFramePr>
        <p:xfrm>
          <a:off x="633791" y="1691549"/>
          <a:ext cx="11802684" cy="4693920"/>
        </p:xfrm>
        <a:graphic>
          <a:graphicData uri="http://schemas.openxmlformats.org/drawingml/2006/table">
            <a:tbl>
              <a:tblPr firstRow="1" bandRow="1">
                <a:tableStyleId>{5C22544A-7EE6-4342-B048-85BDC9FD1C3A}</a:tableStyleId>
              </a:tblPr>
              <a:tblGrid>
                <a:gridCol w="5901342">
                  <a:extLst>
                    <a:ext uri="{9D8B030D-6E8A-4147-A177-3AD203B41FA5}">
                      <a16:colId xmlns:a16="http://schemas.microsoft.com/office/drawing/2014/main" val="1548731515"/>
                    </a:ext>
                  </a:extLst>
                </a:gridCol>
                <a:gridCol w="5901342">
                  <a:extLst>
                    <a:ext uri="{9D8B030D-6E8A-4147-A177-3AD203B41FA5}">
                      <a16:colId xmlns:a16="http://schemas.microsoft.com/office/drawing/2014/main" val="2248272273"/>
                    </a:ext>
                  </a:extLst>
                </a:gridCol>
              </a:tblGrid>
              <a:tr h="370840">
                <a:tc>
                  <a:txBody>
                    <a:bodyPr/>
                    <a:lstStyle/>
                    <a:p>
                      <a:pPr algn="ctr"/>
                      <a:r>
                        <a:rPr lang="en-US" sz="3200" b="0">
                          <a:solidFill>
                            <a:srgbClr val="0072C6"/>
                          </a:solidFill>
                          <a:latin typeface="Segoe UI" pitchFamily="34" charset="0"/>
                          <a:cs typeface="Segoe UI" pitchFamily="34" charset="0"/>
                        </a:rPr>
                        <a:t>What is it?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a:solidFill>
                          <a:srgbClr val="0072C6"/>
                        </a:solidFill>
                        <a:latin typeface="Segoe UI" pitchFamily="34" charset="0"/>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‘End State’ programming</a:t>
                      </a:r>
                      <a:br>
                        <a:rPr lang="en-US" sz="2400" b="0" kern="1200">
                          <a:solidFill>
                            <a:srgbClr val="0072C6"/>
                          </a:solidFill>
                          <a:latin typeface="Segoe UI" pitchFamily="34" charset="0"/>
                          <a:ea typeface="+mn-ea"/>
                          <a:cs typeface="Segoe UI" pitchFamily="34" charset="0"/>
                        </a:rPr>
                      </a:b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The LCM (Local Configuration Manager) engine that exists on each system takes care of ‘making it so’</a:t>
                      </a:r>
                      <a:br>
                        <a:rPr lang="en-US" sz="2400" b="0" kern="1200">
                          <a:solidFill>
                            <a:srgbClr val="0072C6"/>
                          </a:solidFill>
                          <a:latin typeface="Segoe UI" pitchFamily="34" charset="0"/>
                          <a:ea typeface="+mn-ea"/>
                          <a:cs typeface="Segoe UI" pitchFamily="34" charset="0"/>
                        </a:rPr>
                      </a:b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PowerShell creates a configuration file (.MOF format)</a:t>
                      </a:r>
                    </a:p>
                    <a:p>
                      <a:pPr marL="0" indent="0" algn="l">
                        <a:buFont typeface="Arial" panose="020B0604020202020204" pitchFamily="34" charset="0"/>
                        <a:buNone/>
                      </a:pP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endParaRPr lang="en-US" b="0">
                        <a:solidFill>
                          <a:srgbClr val="FF0000"/>
                        </a:solidFill>
                      </a:endParaRPr>
                    </a:p>
                  </a:txBody>
                  <a:tcP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200" b="0" dirty="0">
                          <a:solidFill>
                            <a:srgbClr val="0072C6"/>
                          </a:solidFill>
                          <a:latin typeface="Segoe UI" pitchFamily="34" charset="0"/>
                          <a:cs typeface="Segoe UI" pitchFamily="34" charset="0"/>
                        </a:rPr>
                        <a:t>Why?</a:t>
                      </a:r>
                    </a:p>
                    <a:p>
                      <a:pPr marL="285750" indent="-285750" algn="l">
                        <a:buFont typeface="Arial" panose="020B0604020202020204" pitchFamily="34" charset="0"/>
                        <a:buChar char="•"/>
                      </a:pPr>
                      <a:endParaRPr lang="en-US" sz="18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Configurations can be applied and re-applied infinitely with no ill-effects</a:t>
                      </a:r>
                    </a:p>
                    <a:p>
                      <a:pPr marL="285750" indent="-285750" algn="l">
                        <a:buFont typeface="Arial" panose="020B0604020202020204" pitchFamily="34" charset="0"/>
                        <a:buChar char="•"/>
                      </a:pPr>
                      <a:endParaRPr lang="en-US" sz="24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Someone else does the hard work </a:t>
                      </a:r>
                      <a:br>
                        <a:rPr lang="en-US" sz="2400" b="0" kern="1200" dirty="0">
                          <a:solidFill>
                            <a:srgbClr val="0072C6"/>
                          </a:solidFill>
                          <a:latin typeface="Segoe UI" pitchFamily="34" charset="0"/>
                          <a:ea typeface="+mn-ea"/>
                          <a:cs typeface="Segoe UI" pitchFamily="34" charset="0"/>
                        </a:rPr>
                      </a:br>
                      <a:r>
                        <a:rPr lang="en-US" sz="2400" b="0" kern="1200" dirty="0">
                          <a:solidFill>
                            <a:srgbClr val="0072C6"/>
                          </a:solidFill>
                          <a:latin typeface="Segoe UI" pitchFamily="34" charset="0"/>
                          <a:ea typeface="+mn-ea"/>
                          <a:cs typeface="Segoe UI" pitchFamily="34" charset="0"/>
                        </a:rPr>
                        <a:t>(DSC Resources, PowerShell Gallery)</a:t>
                      </a:r>
                    </a:p>
                    <a:p>
                      <a:pPr marL="285750" indent="-285750" algn="l">
                        <a:buFont typeface="Arial" panose="020B0604020202020204" pitchFamily="34" charset="0"/>
                        <a:buChar char="•"/>
                      </a:pPr>
                      <a:endParaRPr lang="en-US" sz="24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Configurations can now be kept in Source Control</a:t>
                      </a:r>
                    </a:p>
                    <a:p>
                      <a:pPr marL="285750" indent="-285750" algn="l">
                        <a:buFont typeface="Arial" panose="020B0604020202020204" pitchFamily="34" charset="0"/>
                        <a:buChar char="•"/>
                      </a:pPr>
                      <a:endParaRPr lang="en-US" sz="2400" b="0" dirty="0">
                        <a:solidFill>
                          <a:srgbClr val="0072C6"/>
                        </a:solidFill>
                        <a:latin typeface="Segoe UI" pitchFamily="34" charset="0"/>
                        <a:cs typeface="Segoe UI" pitchFamily="34" charset="0"/>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dirty="0">
                        <a:solidFill>
                          <a:srgbClr val="0072C6"/>
                        </a:solidFill>
                        <a:latin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txBody>
                  <a:tcPr>
                    <a:noFill/>
                  </a:tcPr>
                </a:tc>
                <a:extLst>
                  <a:ext uri="{0D108BD9-81ED-4DB2-BD59-A6C34878D82A}">
                    <a16:rowId xmlns:a16="http://schemas.microsoft.com/office/drawing/2014/main" val="3936999445"/>
                  </a:ext>
                </a:extLst>
              </a:tr>
            </a:tbl>
          </a:graphicData>
        </a:graphic>
      </p:graphicFrame>
    </p:spTree>
    <p:extLst>
      <p:ext uri="{BB962C8B-B14F-4D97-AF65-F5344CB8AC3E}">
        <p14:creationId xmlns:p14="http://schemas.microsoft.com/office/powerpoint/2010/main" val="16093225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Local</a:t>
            </a:r>
          </a:p>
        </p:txBody>
      </p:sp>
      <p:pic>
        <p:nvPicPr>
          <p:cNvPr id="4" name="Picture 3">
            <a:extLst>
              <a:ext uri="{FF2B5EF4-FFF2-40B4-BE49-F238E27FC236}">
                <a16:creationId xmlns:a16="http://schemas.microsoft.com/office/drawing/2014/main" id="{BF394D3A-6A5D-45A6-8971-206BC77FE5A2}"/>
              </a:ext>
            </a:extLst>
          </p:cNvPr>
          <p:cNvPicPr>
            <a:picLocks noChangeAspect="1"/>
          </p:cNvPicPr>
          <p:nvPr/>
        </p:nvPicPr>
        <p:blipFill>
          <a:blip r:embed="rId2"/>
          <a:stretch>
            <a:fillRect/>
          </a:stretch>
        </p:blipFill>
        <p:spPr>
          <a:xfrm>
            <a:off x="1738038" y="1991975"/>
            <a:ext cx="7946967" cy="4262176"/>
          </a:xfrm>
          <a:prstGeom prst="rect">
            <a:avLst/>
          </a:prstGeom>
        </p:spPr>
      </p:pic>
    </p:spTree>
    <p:extLst>
      <p:ext uri="{BB962C8B-B14F-4D97-AF65-F5344CB8AC3E}">
        <p14:creationId xmlns:p14="http://schemas.microsoft.com/office/powerpoint/2010/main" val="18839117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2E9F-4B5E-4F2A-976E-300EF968DB29}"/>
              </a:ext>
            </a:extLst>
          </p:cNvPr>
          <p:cNvSpPr>
            <a:spLocks noGrp="1"/>
          </p:cNvSpPr>
          <p:nvPr>
            <p:ph type="title"/>
          </p:nvPr>
        </p:nvSpPr>
        <p:spPr/>
        <p:txBody>
          <a:bodyPr/>
          <a:lstStyle/>
          <a:p>
            <a:r>
              <a:rPr lang="en-US"/>
              <a:t>PowerShell – Simple Function</a:t>
            </a:r>
          </a:p>
        </p:txBody>
      </p:sp>
      <p:pic>
        <p:nvPicPr>
          <p:cNvPr id="4" name="Picture 3">
            <a:extLst>
              <a:ext uri="{FF2B5EF4-FFF2-40B4-BE49-F238E27FC236}">
                <a16:creationId xmlns:a16="http://schemas.microsoft.com/office/drawing/2014/main" id="{49ED769C-8357-4AC4-AF2B-0C6F8080AF87}"/>
              </a:ext>
            </a:extLst>
          </p:cNvPr>
          <p:cNvPicPr>
            <a:picLocks noChangeAspect="1"/>
          </p:cNvPicPr>
          <p:nvPr/>
        </p:nvPicPr>
        <p:blipFill>
          <a:blip r:embed="rId2"/>
          <a:stretch>
            <a:fillRect/>
          </a:stretch>
        </p:blipFill>
        <p:spPr>
          <a:xfrm>
            <a:off x="1563187" y="2493685"/>
            <a:ext cx="9310099" cy="2510589"/>
          </a:xfrm>
          <a:prstGeom prst="rect">
            <a:avLst/>
          </a:prstGeom>
        </p:spPr>
      </p:pic>
    </p:spTree>
    <p:extLst>
      <p:ext uri="{BB962C8B-B14F-4D97-AF65-F5344CB8AC3E}">
        <p14:creationId xmlns:p14="http://schemas.microsoft.com/office/powerpoint/2010/main" val="795682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71E1-3D92-40EA-A49F-632B07BEE132}"/>
              </a:ext>
            </a:extLst>
          </p:cNvPr>
          <p:cNvSpPr>
            <a:spLocks noGrp="1"/>
          </p:cNvSpPr>
          <p:nvPr>
            <p:ph type="title"/>
          </p:nvPr>
        </p:nvSpPr>
        <p:spPr/>
        <p:txBody>
          <a:bodyPr/>
          <a:lstStyle/>
          <a:p>
            <a:r>
              <a:rPr lang="en-US"/>
              <a:t>PowerShell DSC – Simple DSC</a:t>
            </a:r>
          </a:p>
        </p:txBody>
      </p:sp>
      <p:pic>
        <p:nvPicPr>
          <p:cNvPr id="4" name="Picture 3">
            <a:extLst>
              <a:ext uri="{FF2B5EF4-FFF2-40B4-BE49-F238E27FC236}">
                <a16:creationId xmlns:a16="http://schemas.microsoft.com/office/drawing/2014/main" id="{86281904-B2AE-4C7E-A5ED-369414C18D24}"/>
              </a:ext>
            </a:extLst>
          </p:cNvPr>
          <p:cNvPicPr>
            <a:picLocks noChangeAspect="1"/>
          </p:cNvPicPr>
          <p:nvPr/>
        </p:nvPicPr>
        <p:blipFill>
          <a:blip r:embed="rId2"/>
          <a:stretch>
            <a:fillRect/>
          </a:stretch>
        </p:blipFill>
        <p:spPr>
          <a:xfrm>
            <a:off x="2021890" y="1860285"/>
            <a:ext cx="8392693" cy="3648694"/>
          </a:xfrm>
          <a:prstGeom prst="rect">
            <a:avLst/>
          </a:prstGeom>
        </p:spPr>
      </p:pic>
    </p:spTree>
    <p:extLst>
      <p:ext uri="{BB962C8B-B14F-4D97-AF65-F5344CB8AC3E}">
        <p14:creationId xmlns:p14="http://schemas.microsoft.com/office/powerpoint/2010/main" val="35502901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F54E-34D2-4F19-BAEA-3FA9A081CE09}"/>
              </a:ext>
            </a:extLst>
          </p:cNvPr>
          <p:cNvSpPr>
            <a:spLocks noGrp="1"/>
          </p:cNvSpPr>
          <p:nvPr>
            <p:ph type="title"/>
          </p:nvPr>
        </p:nvSpPr>
        <p:spPr/>
        <p:txBody>
          <a:bodyPr/>
          <a:lstStyle/>
          <a:p>
            <a:r>
              <a:rPr lang="en-US"/>
              <a:t>PowerShell DSC - Output</a:t>
            </a:r>
          </a:p>
        </p:txBody>
      </p:sp>
      <p:pic>
        <p:nvPicPr>
          <p:cNvPr id="4" name="Picture 3">
            <a:extLst>
              <a:ext uri="{FF2B5EF4-FFF2-40B4-BE49-F238E27FC236}">
                <a16:creationId xmlns:a16="http://schemas.microsoft.com/office/drawing/2014/main" id="{825732B0-01C3-416D-91AC-827AD4F75BB8}"/>
              </a:ext>
            </a:extLst>
          </p:cNvPr>
          <p:cNvPicPr>
            <a:picLocks noChangeAspect="1"/>
          </p:cNvPicPr>
          <p:nvPr/>
        </p:nvPicPr>
        <p:blipFill>
          <a:blip r:embed="rId2"/>
          <a:stretch>
            <a:fillRect/>
          </a:stretch>
        </p:blipFill>
        <p:spPr>
          <a:xfrm>
            <a:off x="1586742" y="4119154"/>
            <a:ext cx="10849733" cy="2875371"/>
          </a:xfrm>
          <a:prstGeom prst="rect">
            <a:avLst/>
          </a:prstGeom>
        </p:spPr>
      </p:pic>
      <p:pic>
        <p:nvPicPr>
          <p:cNvPr id="5" name="Picture 4">
            <a:extLst>
              <a:ext uri="{FF2B5EF4-FFF2-40B4-BE49-F238E27FC236}">
                <a16:creationId xmlns:a16="http://schemas.microsoft.com/office/drawing/2014/main" id="{77F27BD2-9216-4EFC-B69B-C953699D0323}"/>
              </a:ext>
            </a:extLst>
          </p:cNvPr>
          <p:cNvPicPr>
            <a:picLocks noChangeAspect="1"/>
          </p:cNvPicPr>
          <p:nvPr/>
        </p:nvPicPr>
        <p:blipFill>
          <a:blip r:embed="rId3"/>
          <a:stretch>
            <a:fillRect/>
          </a:stretch>
        </p:blipFill>
        <p:spPr>
          <a:xfrm>
            <a:off x="274639" y="1331917"/>
            <a:ext cx="5229178" cy="2273367"/>
          </a:xfrm>
          <a:prstGeom prst="rect">
            <a:avLst/>
          </a:prstGeom>
        </p:spPr>
      </p:pic>
    </p:spTree>
    <p:extLst>
      <p:ext uri="{BB962C8B-B14F-4D97-AF65-F5344CB8AC3E}">
        <p14:creationId xmlns:p14="http://schemas.microsoft.com/office/powerpoint/2010/main" val="9304601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B782-D718-4450-AAB3-31536B4E4BBE}"/>
              </a:ext>
            </a:extLst>
          </p:cNvPr>
          <p:cNvSpPr>
            <a:spLocks noGrp="1"/>
          </p:cNvSpPr>
          <p:nvPr>
            <p:ph type="title"/>
          </p:nvPr>
        </p:nvSpPr>
        <p:spPr/>
        <p:txBody>
          <a:bodyPr/>
          <a:lstStyle/>
          <a:p>
            <a:r>
              <a:rPr lang="en-US"/>
              <a:t>PowerShell DSC – MOF File</a:t>
            </a:r>
          </a:p>
        </p:txBody>
      </p:sp>
      <p:pic>
        <p:nvPicPr>
          <p:cNvPr id="4" name="Picture 3">
            <a:extLst>
              <a:ext uri="{FF2B5EF4-FFF2-40B4-BE49-F238E27FC236}">
                <a16:creationId xmlns:a16="http://schemas.microsoft.com/office/drawing/2014/main" id="{80134062-21D7-4DF1-80FF-730F6E138333}"/>
              </a:ext>
            </a:extLst>
          </p:cNvPr>
          <p:cNvPicPr>
            <a:picLocks noChangeAspect="1"/>
          </p:cNvPicPr>
          <p:nvPr/>
        </p:nvPicPr>
        <p:blipFill>
          <a:blip r:embed="rId2"/>
          <a:stretch>
            <a:fillRect/>
          </a:stretch>
        </p:blipFill>
        <p:spPr>
          <a:xfrm>
            <a:off x="1684337" y="1837110"/>
            <a:ext cx="9067800" cy="4629150"/>
          </a:xfrm>
          <a:prstGeom prst="rect">
            <a:avLst/>
          </a:prstGeom>
        </p:spPr>
      </p:pic>
    </p:spTree>
    <p:extLst>
      <p:ext uri="{BB962C8B-B14F-4D97-AF65-F5344CB8AC3E}">
        <p14:creationId xmlns:p14="http://schemas.microsoft.com/office/powerpoint/2010/main" val="1546397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8210-43D9-4378-AD57-4A6ECB4ECAA6}"/>
              </a:ext>
            </a:extLst>
          </p:cNvPr>
          <p:cNvSpPr>
            <a:spLocks noGrp="1"/>
          </p:cNvSpPr>
          <p:nvPr>
            <p:ph type="title"/>
          </p:nvPr>
        </p:nvSpPr>
        <p:spPr/>
        <p:txBody>
          <a:bodyPr/>
          <a:lstStyle/>
          <a:p>
            <a:r>
              <a:rPr lang="en-US"/>
              <a:t>PowerShell DSC – Apply Configuration (MOF)</a:t>
            </a:r>
          </a:p>
        </p:txBody>
      </p:sp>
      <p:pic>
        <p:nvPicPr>
          <p:cNvPr id="5" name="Picture 4">
            <a:extLst>
              <a:ext uri="{FF2B5EF4-FFF2-40B4-BE49-F238E27FC236}">
                <a16:creationId xmlns:a16="http://schemas.microsoft.com/office/drawing/2014/main" id="{31C4B305-FA34-4520-A609-043D95B01D0F}"/>
              </a:ext>
            </a:extLst>
          </p:cNvPr>
          <p:cNvPicPr>
            <a:picLocks noChangeAspect="1"/>
          </p:cNvPicPr>
          <p:nvPr/>
        </p:nvPicPr>
        <p:blipFill>
          <a:blip r:embed="rId2"/>
          <a:stretch>
            <a:fillRect/>
          </a:stretch>
        </p:blipFill>
        <p:spPr>
          <a:xfrm>
            <a:off x="1968503" y="1475440"/>
            <a:ext cx="8499467" cy="5006042"/>
          </a:xfrm>
          <a:prstGeom prst="rect">
            <a:avLst/>
          </a:prstGeom>
        </p:spPr>
      </p:pic>
    </p:spTree>
    <p:extLst>
      <p:ext uri="{BB962C8B-B14F-4D97-AF65-F5344CB8AC3E}">
        <p14:creationId xmlns:p14="http://schemas.microsoft.com/office/powerpoint/2010/main" val="66346376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1D5-CE47-4615-BD13-20111E93E32A}"/>
              </a:ext>
            </a:extLst>
          </p:cNvPr>
          <p:cNvSpPr>
            <a:spLocks noGrp="1"/>
          </p:cNvSpPr>
          <p:nvPr>
            <p:ph type="title"/>
          </p:nvPr>
        </p:nvSpPr>
        <p:spPr/>
        <p:txBody>
          <a:bodyPr/>
          <a:lstStyle/>
          <a:p>
            <a:r>
              <a:rPr lang="en-US"/>
              <a:t>PowerShell DSC – Test and Apply</a:t>
            </a:r>
          </a:p>
        </p:txBody>
      </p:sp>
      <p:pic>
        <p:nvPicPr>
          <p:cNvPr id="4" name="Picture 3">
            <a:extLst>
              <a:ext uri="{FF2B5EF4-FFF2-40B4-BE49-F238E27FC236}">
                <a16:creationId xmlns:a16="http://schemas.microsoft.com/office/drawing/2014/main" id="{02614569-B51E-4462-B26E-C396EB90C245}"/>
              </a:ext>
            </a:extLst>
          </p:cNvPr>
          <p:cNvPicPr>
            <a:picLocks noChangeAspect="1"/>
          </p:cNvPicPr>
          <p:nvPr/>
        </p:nvPicPr>
        <p:blipFill>
          <a:blip r:embed="rId2"/>
          <a:stretch>
            <a:fillRect/>
          </a:stretch>
        </p:blipFill>
        <p:spPr>
          <a:xfrm>
            <a:off x="522287" y="1444419"/>
            <a:ext cx="11391900" cy="1400175"/>
          </a:xfrm>
          <a:prstGeom prst="rect">
            <a:avLst/>
          </a:prstGeom>
        </p:spPr>
      </p:pic>
      <p:pic>
        <p:nvPicPr>
          <p:cNvPr id="5" name="Picture 4">
            <a:extLst>
              <a:ext uri="{FF2B5EF4-FFF2-40B4-BE49-F238E27FC236}">
                <a16:creationId xmlns:a16="http://schemas.microsoft.com/office/drawing/2014/main" id="{CF4F59B1-BC0B-40AA-9461-F8AE097505F1}"/>
              </a:ext>
            </a:extLst>
          </p:cNvPr>
          <p:cNvPicPr>
            <a:picLocks noChangeAspect="1"/>
          </p:cNvPicPr>
          <p:nvPr/>
        </p:nvPicPr>
        <p:blipFill>
          <a:blip r:embed="rId3"/>
          <a:stretch>
            <a:fillRect/>
          </a:stretch>
        </p:blipFill>
        <p:spPr>
          <a:xfrm>
            <a:off x="522287" y="3265421"/>
            <a:ext cx="9372600" cy="828675"/>
          </a:xfrm>
          <a:prstGeom prst="rect">
            <a:avLst/>
          </a:prstGeom>
        </p:spPr>
      </p:pic>
      <p:pic>
        <p:nvPicPr>
          <p:cNvPr id="7" name="Picture 6">
            <a:extLst>
              <a:ext uri="{FF2B5EF4-FFF2-40B4-BE49-F238E27FC236}">
                <a16:creationId xmlns:a16="http://schemas.microsoft.com/office/drawing/2014/main" id="{4758A013-4246-43C1-8E8E-3306C4183F97}"/>
              </a:ext>
            </a:extLst>
          </p:cNvPr>
          <p:cNvPicPr>
            <a:picLocks noChangeAspect="1"/>
          </p:cNvPicPr>
          <p:nvPr/>
        </p:nvPicPr>
        <p:blipFill>
          <a:blip r:embed="rId4"/>
          <a:stretch>
            <a:fillRect/>
          </a:stretch>
        </p:blipFill>
        <p:spPr>
          <a:xfrm>
            <a:off x="522287" y="4577669"/>
            <a:ext cx="11487150" cy="1409700"/>
          </a:xfrm>
          <a:prstGeom prst="rect">
            <a:avLst/>
          </a:prstGeom>
        </p:spPr>
      </p:pic>
    </p:spTree>
    <p:extLst>
      <p:ext uri="{BB962C8B-B14F-4D97-AF65-F5344CB8AC3E}">
        <p14:creationId xmlns:p14="http://schemas.microsoft.com/office/powerpoint/2010/main" val="19266036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EEC0-798D-4073-838B-9D5A9AF2878C}"/>
              </a:ext>
            </a:extLst>
          </p:cNvPr>
          <p:cNvSpPr>
            <a:spLocks noGrp="1"/>
          </p:cNvSpPr>
          <p:nvPr>
            <p:ph type="title"/>
          </p:nvPr>
        </p:nvSpPr>
        <p:spPr/>
        <p:txBody>
          <a:bodyPr/>
          <a:lstStyle/>
          <a:p>
            <a:r>
              <a:rPr lang="en-US"/>
              <a:t>PowerShell DSC - Verify</a:t>
            </a:r>
          </a:p>
        </p:txBody>
      </p:sp>
      <p:pic>
        <p:nvPicPr>
          <p:cNvPr id="4" name="Picture 3">
            <a:extLst>
              <a:ext uri="{FF2B5EF4-FFF2-40B4-BE49-F238E27FC236}">
                <a16:creationId xmlns:a16="http://schemas.microsoft.com/office/drawing/2014/main" id="{68C02540-4026-4FB7-8A98-93513ACE51CA}"/>
              </a:ext>
            </a:extLst>
          </p:cNvPr>
          <p:cNvPicPr>
            <a:picLocks noChangeAspect="1"/>
          </p:cNvPicPr>
          <p:nvPr/>
        </p:nvPicPr>
        <p:blipFill>
          <a:blip r:embed="rId2"/>
          <a:stretch>
            <a:fillRect/>
          </a:stretch>
        </p:blipFill>
        <p:spPr>
          <a:xfrm>
            <a:off x="2101570" y="1431277"/>
            <a:ext cx="8233334" cy="5267974"/>
          </a:xfrm>
          <a:prstGeom prst="rect">
            <a:avLst/>
          </a:prstGeom>
        </p:spPr>
      </p:pic>
    </p:spTree>
    <p:extLst>
      <p:ext uri="{BB962C8B-B14F-4D97-AF65-F5344CB8AC3E}">
        <p14:creationId xmlns:p14="http://schemas.microsoft.com/office/powerpoint/2010/main" val="32855673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8210-43D9-4378-AD57-4A6ECB4ECAA6}"/>
              </a:ext>
            </a:extLst>
          </p:cNvPr>
          <p:cNvSpPr>
            <a:spLocks noGrp="1"/>
          </p:cNvSpPr>
          <p:nvPr>
            <p:ph type="title"/>
          </p:nvPr>
        </p:nvSpPr>
        <p:spPr/>
        <p:txBody>
          <a:bodyPr/>
          <a:lstStyle/>
          <a:p>
            <a:r>
              <a:rPr lang="en-US"/>
              <a:t>PowerShell DSC</a:t>
            </a:r>
          </a:p>
        </p:txBody>
      </p:sp>
      <p:pic>
        <p:nvPicPr>
          <p:cNvPr id="5" name="Picture 4">
            <a:extLst>
              <a:ext uri="{FF2B5EF4-FFF2-40B4-BE49-F238E27FC236}">
                <a16:creationId xmlns:a16="http://schemas.microsoft.com/office/drawing/2014/main" id="{31C4B305-FA34-4520-A609-043D95B01D0F}"/>
              </a:ext>
            </a:extLst>
          </p:cNvPr>
          <p:cNvPicPr>
            <a:picLocks noChangeAspect="1"/>
          </p:cNvPicPr>
          <p:nvPr/>
        </p:nvPicPr>
        <p:blipFill>
          <a:blip r:embed="rId2"/>
          <a:stretch>
            <a:fillRect/>
          </a:stretch>
        </p:blipFill>
        <p:spPr>
          <a:xfrm>
            <a:off x="1968503" y="1475440"/>
            <a:ext cx="8499467" cy="5006042"/>
          </a:xfrm>
          <a:prstGeom prst="rect">
            <a:avLst/>
          </a:prstGeom>
        </p:spPr>
      </p:pic>
    </p:spTree>
    <p:extLst>
      <p:ext uri="{BB962C8B-B14F-4D97-AF65-F5344CB8AC3E}">
        <p14:creationId xmlns:p14="http://schemas.microsoft.com/office/powerpoint/2010/main" val="10255676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AB274-7F90-445B-92C1-E6C398F60F3F}"/>
              </a:ext>
            </a:extLst>
          </p:cNvPr>
          <p:cNvPicPr>
            <a:picLocks noChangeAspect="1"/>
          </p:cNvPicPr>
          <p:nvPr/>
        </p:nvPicPr>
        <p:blipFill>
          <a:blip r:embed="rId2"/>
          <a:stretch>
            <a:fillRect/>
          </a:stretch>
        </p:blipFill>
        <p:spPr>
          <a:xfrm>
            <a:off x="2940683" y="20319"/>
            <a:ext cx="9440547" cy="6994525"/>
          </a:xfrm>
          <a:prstGeom prst="rect">
            <a:avLst/>
          </a:prstGeom>
        </p:spPr>
      </p:pic>
      <p:sp>
        <p:nvSpPr>
          <p:cNvPr id="4" name="TextBox 3">
            <a:extLst>
              <a:ext uri="{FF2B5EF4-FFF2-40B4-BE49-F238E27FC236}">
                <a16:creationId xmlns:a16="http://schemas.microsoft.com/office/drawing/2014/main" id="{D8DDC2C1-D399-4ED4-AD15-6AE799FF4D7A}"/>
              </a:ext>
            </a:extLst>
          </p:cNvPr>
          <p:cNvSpPr txBox="1"/>
          <p:nvPr/>
        </p:nvSpPr>
        <p:spPr>
          <a:xfrm>
            <a:off x="648269" y="4339988"/>
            <a:ext cx="10881246" cy="185589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The change is sync’d to Azure DevOps / TFS </a:t>
            </a:r>
          </a:p>
          <a:p>
            <a:pPr>
              <a:lnSpc>
                <a:spcPct val="90000"/>
              </a:lnSpc>
              <a:spcAft>
                <a:spcPts val="600"/>
              </a:spcAft>
            </a:pPr>
            <a:r>
              <a:rPr lang="en-US" sz="2400">
                <a:gradFill>
                  <a:gsLst>
                    <a:gs pos="2917">
                      <a:schemeClr val="tx1"/>
                    </a:gs>
                    <a:gs pos="30000">
                      <a:schemeClr val="tx1"/>
                    </a:gs>
                  </a:gsLst>
                  <a:lin ang="5400000" scaled="0"/>
                </a:gradFill>
              </a:rPr>
              <a:t>and automatically tested </a:t>
            </a:r>
          </a:p>
          <a:p>
            <a:pPr>
              <a:lnSpc>
                <a:spcPct val="90000"/>
              </a:lnSpc>
              <a:spcAft>
                <a:spcPts val="600"/>
              </a:spcAft>
            </a:pPr>
            <a:r>
              <a:rPr lang="en-US" sz="2400">
                <a:gradFill>
                  <a:gsLst>
                    <a:gs pos="2917">
                      <a:schemeClr val="tx1"/>
                    </a:gs>
                    <a:gs pos="30000">
                      <a:schemeClr val="tx1"/>
                    </a:gs>
                  </a:gsLst>
                  <a:lin ang="5400000" scaled="0"/>
                </a:gradFill>
              </a:rPr>
              <a:t>with Continuous Integration (CI). </a:t>
            </a:r>
          </a:p>
          <a:p>
            <a:pPr>
              <a:lnSpc>
                <a:spcPct val="90000"/>
              </a:lnSpc>
              <a:spcAft>
                <a:spcPts val="600"/>
              </a:spcAft>
            </a:pPr>
            <a:r>
              <a:rPr lang="en-US" sz="2400">
                <a:gradFill>
                  <a:gsLst>
                    <a:gs pos="2917">
                      <a:schemeClr val="tx1"/>
                    </a:gs>
                    <a:gs pos="30000">
                      <a:schemeClr val="tx1"/>
                    </a:gs>
                  </a:gsLst>
                  <a:lin ang="5400000" scaled="0"/>
                </a:gradFill>
              </a:rPr>
              <a:t>If it passes, the change is deployed (CD)</a:t>
            </a:r>
          </a:p>
        </p:txBody>
      </p:sp>
      <p:sp>
        <p:nvSpPr>
          <p:cNvPr id="5" name="Rectangle 4">
            <a:extLst>
              <a:ext uri="{FF2B5EF4-FFF2-40B4-BE49-F238E27FC236}">
                <a16:creationId xmlns:a16="http://schemas.microsoft.com/office/drawing/2014/main" id="{DE9CFA1F-2B44-44BC-BAE3-A737D73AE147}"/>
              </a:ext>
            </a:extLst>
          </p:cNvPr>
          <p:cNvSpPr/>
          <p:nvPr/>
        </p:nvSpPr>
        <p:spPr bwMode="auto">
          <a:xfrm>
            <a:off x="4834485" y="103722"/>
            <a:ext cx="2122228" cy="359960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088506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Azure</a:t>
            </a:r>
          </a:p>
        </p:txBody>
      </p:sp>
      <p:pic>
        <p:nvPicPr>
          <p:cNvPr id="5" name="Picture 4">
            <a:extLst>
              <a:ext uri="{FF2B5EF4-FFF2-40B4-BE49-F238E27FC236}">
                <a16:creationId xmlns:a16="http://schemas.microsoft.com/office/drawing/2014/main" id="{385D341A-B686-47C7-80E4-EF61ABEA8396}"/>
              </a:ext>
            </a:extLst>
          </p:cNvPr>
          <p:cNvPicPr>
            <a:picLocks noChangeAspect="1"/>
          </p:cNvPicPr>
          <p:nvPr/>
        </p:nvPicPr>
        <p:blipFill>
          <a:blip r:embed="rId2"/>
          <a:stretch>
            <a:fillRect/>
          </a:stretch>
        </p:blipFill>
        <p:spPr>
          <a:xfrm>
            <a:off x="1755854" y="1871179"/>
            <a:ext cx="9268704" cy="4912821"/>
          </a:xfrm>
          <a:prstGeom prst="rect">
            <a:avLst/>
          </a:prstGeom>
        </p:spPr>
      </p:pic>
    </p:spTree>
    <p:extLst>
      <p:ext uri="{BB962C8B-B14F-4D97-AF65-F5344CB8AC3E}">
        <p14:creationId xmlns:p14="http://schemas.microsoft.com/office/powerpoint/2010/main" val="21738354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2179058"/>
          </a:xfrm>
        </p:spPr>
        <p:txBody>
          <a:bodyPr/>
          <a:lstStyle/>
          <a:p>
            <a:r>
              <a:rPr lang="en-US"/>
              <a:t>Azure Storage Accounts and SAS Tokens</a:t>
            </a:r>
          </a:p>
        </p:txBody>
      </p:sp>
    </p:spTree>
    <p:extLst>
      <p:ext uri="{BB962C8B-B14F-4D97-AF65-F5344CB8AC3E}">
        <p14:creationId xmlns:p14="http://schemas.microsoft.com/office/powerpoint/2010/main" val="211949664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sp>
        <p:nvSpPr>
          <p:cNvPr id="6" name="Text Placeholder 5">
            <a:extLst>
              <a:ext uri="{FF2B5EF4-FFF2-40B4-BE49-F238E27FC236}">
                <a16:creationId xmlns:a16="http://schemas.microsoft.com/office/drawing/2014/main" id="{1BFF63F5-8AC0-4760-961D-E290BE6A15A6}"/>
              </a:ext>
            </a:extLst>
          </p:cNvPr>
          <p:cNvSpPr>
            <a:spLocks noGrp="1"/>
          </p:cNvSpPr>
          <p:nvPr>
            <p:ph type="body" sz="quarter" idx="10"/>
          </p:nvPr>
        </p:nvSpPr>
        <p:spPr>
          <a:xfrm>
            <a:off x="319516" y="1888726"/>
            <a:ext cx="11887199" cy="3262432"/>
          </a:xfrm>
        </p:spPr>
        <p:txBody>
          <a:bodyPr/>
          <a:lstStyle/>
          <a:p>
            <a:r>
              <a:rPr lang="en-US" sz="5000">
                <a:solidFill>
                  <a:srgbClr val="0072C6"/>
                </a:solidFill>
                <a:latin typeface="Segoe UI" pitchFamily="34" charset="0"/>
                <a:cs typeface="Segoe UI" pitchFamily="34" charset="0"/>
              </a:rPr>
              <a:t>Shared access signature (SAS) </a:t>
            </a:r>
          </a:p>
          <a:p>
            <a:endParaRPr lang="en-US" sz="5000">
              <a:solidFill>
                <a:srgbClr val="0072C6"/>
              </a:solidFill>
              <a:latin typeface="Segoe UI" pitchFamily="34" charset="0"/>
              <a:cs typeface="Segoe UI" pitchFamily="34" charset="0"/>
            </a:endParaRPr>
          </a:p>
          <a:p>
            <a:r>
              <a:rPr lang="en-US" sz="5000">
                <a:solidFill>
                  <a:srgbClr val="0072C6"/>
                </a:solidFill>
                <a:latin typeface="Segoe UI" pitchFamily="34" charset="0"/>
                <a:cs typeface="Segoe UI" pitchFamily="34" charset="0"/>
              </a:rPr>
              <a:t>Grant limited access to objects in your storage account to other clients</a:t>
            </a:r>
          </a:p>
        </p:txBody>
      </p:sp>
    </p:spTree>
    <p:extLst>
      <p:ext uri="{BB962C8B-B14F-4D97-AF65-F5344CB8AC3E}">
        <p14:creationId xmlns:p14="http://schemas.microsoft.com/office/powerpoint/2010/main" val="1356739860"/>
      </p:ext>
    </p:extLst>
  </p:cSld>
  <p:clrMapOvr>
    <a:overrideClrMapping bg1="dk1" tx1="lt1" bg2="dk2" tx2="lt2" accent1="accent1" accent2="accent2" accent3="accent3" accent4="accent4" accent5="accent5" accent6="accent6" hlink="hlink" folHlink="folHlink"/>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pic>
        <p:nvPicPr>
          <p:cNvPr id="5" name="Picture 4">
            <a:extLst>
              <a:ext uri="{FF2B5EF4-FFF2-40B4-BE49-F238E27FC236}">
                <a16:creationId xmlns:a16="http://schemas.microsoft.com/office/drawing/2014/main" id="{069C031A-3B16-4764-BCE2-D76E3A09E9F3}"/>
              </a:ext>
            </a:extLst>
          </p:cNvPr>
          <p:cNvPicPr>
            <a:picLocks noChangeAspect="1"/>
          </p:cNvPicPr>
          <p:nvPr/>
        </p:nvPicPr>
        <p:blipFill>
          <a:blip r:embed="rId3"/>
          <a:stretch>
            <a:fillRect/>
          </a:stretch>
        </p:blipFill>
        <p:spPr>
          <a:xfrm>
            <a:off x="1803329" y="1346356"/>
            <a:ext cx="8712721" cy="5503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897061"/>
      </p:ext>
    </p:extLst>
  </p:cSld>
  <p:clrMapOvr>
    <a:overrideClrMapping bg1="dk1" tx1="lt1" bg2="dk2" tx2="lt2" accent1="accent1" accent2="accent2" accent3="accent3" accent4="accent4" accent5="accent5" accent6="accent6" hlink="hlink" folHlink="folHlink"/>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pic>
        <p:nvPicPr>
          <p:cNvPr id="3" name="Picture 2">
            <a:extLst>
              <a:ext uri="{FF2B5EF4-FFF2-40B4-BE49-F238E27FC236}">
                <a16:creationId xmlns:a16="http://schemas.microsoft.com/office/drawing/2014/main" id="{C1930A94-C27A-43CE-85C0-7007B8F181A5}"/>
              </a:ext>
            </a:extLst>
          </p:cNvPr>
          <p:cNvPicPr>
            <a:picLocks noChangeAspect="1"/>
          </p:cNvPicPr>
          <p:nvPr/>
        </p:nvPicPr>
        <p:blipFill>
          <a:blip r:embed="rId4"/>
          <a:stretch>
            <a:fillRect/>
          </a:stretch>
        </p:blipFill>
        <p:spPr>
          <a:xfrm>
            <a:off x="348028" y="1621979"/>
            <a:ext cx="4672047" cy="5200688"/>
          </a:xfrm>
          <a:prstGeom prst="rect">
            <a:avLst/>
          </a:prstGeom>
        </p:spPr>
      </p:pic>
      <p:pic>
        <p:nvPicPr>
          <p:cNvPr id="6" name="Picture 5">
            <a:extLst>
              <a:ext uri="{FF2B5EF4-FFF2-40B4-BE49-F238E27FC236}">
                <a16:creationId xmlns:a16="http://schemas.microsoft.com/office/drawing/2014/main" id="{126CFBDB-04B8-4A22-8E92-B5B21E632CBB}"/>
              </a:ext>
            </a:extLst>
          </p:cNvPr>
          <p:cNvPicPr>
            <a:picLocks noChangeAspect="1"/>
          </p:cNvPicPr>
          <p:nvPr/>
        </p:nvPicPr>
        <p:blipFill>
          <a:blip r:embed="rId5"/>
          <a:stretch>
            <a:fillRect/>
          </a:stretch>
        </p:blipFill>
        <p:spPr>
          <a:xfrm>
            <a:off x="5363769" y="1673211"/>
            <a:ext cx="6286546" cy="1824051"/>
          </a:xfrm>
          <a:prstGeom prst="rect">
            <a:avLst/>
          </a:prstGeom>
        </p:spPr>
      </p:pic>
      <p:sp>
        <p:nvSpPr>
          <p:cNvPr id="7" name="Text Placeholder 5">
            <a:extLst>
              <a:ext uri="{FF2B5EF4-FFF2-40B4-BE49-F238E27FC236}">
                <a16:creationId xmlns:a16="http://schemas.microsoft.com/office/drawing/2014/main" id="{5A37B707-AE82-476A-9C20-0723ED050208}"/>
              </a:ext>
            </a:extLst>
          </p:cNvPr>
          <p:cNvSpPr>
            <a:spLocks noGrp="1"/>
          </p:cNvSpPr>
          <p:nvPr>
            <p:ph type="body" sz="quarter" idx="10"/>
          </p:nvPr>
        </p:nvSpPr>
        <p:spPr>
          <a:xfrm>
            <a:off x="5248085" y="3781529"/>
            <a:ext cx="6916118" cy="2917722"/>
          </a:xfrm>
        </p:spPr>
        <p:txBody>
          <a:bodyPr/>
          <a:lstStyle/>
          <a:p>
            <a:r>
              <a:rPr lang="en-US" sz="2400">
                <a:solidFill>
                  <a:srgbClr val="0072C6"/>
                </a:solidFill>
                <a:latin typeface="Segoe UI" pitchFamily="34" charset="0"/>
                <a:cs typeface="Segoe UI" pitchFamily="34" charset="0"/>
              </a:rPr>
              <a:t>Example:</a:t>
            </a:r>
          </a:p>
          <a:p>
            <a:r>
              <a:rPr lang="en-US" sz="2400">
                <a:solidFill>
                  <a:srgbClr val="0072C6"/>
                </a:solidFill>
                <a:latin typeface="Segoe UI" pitchFamily="34" charset="0"/>
                <a:cs typeface="Segoe UI" pitchFamily="34" charset="0"/>
              </a:rPr>
              <a:t> </a:t>
            </a:r>
            <a:r>
              <a:rPr lang="en-US" sz="2400" u="sng">
                <a:solidFill>
                  <a:srgbClr val="0072C6"/>
                </a:solidFill>
                <a:latin typeface="Segoe UI" pitchFamily="34" charset="0"/>
                <a:cs typeface="Segoe UI" pitchFamily="34" charset="0"/>
              </a:rPr>
              <a:t>https://azuresuperpowers.blob.core.windows.net/arm/Exercise%201/adLab.json?st=2019-02-02T01%3A05%3A23Z&amp;se=2019-02-03T01%3A05%3A23Z&amp;sp=rl&amp;sv=2018-03-28&amp;sr=b&amp;sig=2ArYUwP7fzIoCLR7mh1hdj0Y5dSFMglUp2FsScLTzyo%3D </a:t>
            </a:r>
          </a:p>
        </p:txBody>
      </p:sp>
    </p:spTree>
    <p:extLst>
      <p:ext uri="{BB962C8B-B14F-4D97-AF65-F5344CB8AC3E}">
        <p14:creationId xmlns:p14="http://schemas.microsoft.com/office/powerpoint/2010/main" val="4056700210"/>
      </p:ext>
    </p:extLst>
  </p:cSld>
  <p:clrMapOvr>
    <a:overrideClrMapping bg1="dk1" tx1="lt1" bg2="dk2" tx2="lt2" accent1="accent1" accent2="accent2" accent3="accent3" accent4="accent4" accent5="accent5" accent6="accent6" hlink="hlink" folHlink="folHlink"/>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Azure</a:t>
            </a:r>
          </a:p>
        </p:txBody>
      </p:sp>
      <p:pic>
        <p:nvPicPr>
          <p:cNvPr id="5" name="Picture 4">
            <a:extLst>
              <a:ext uri="{FF2B5EF4-FFF2-40B4-BE49-F238E27FC236}">
                <a16:creationId xmlns:a16="http://schemas.microsoft.com/office/drawing/2014/main" id="{385D341A-B686-47C7-80E4-EF61ABEA8396}"/>
              </a:ext>
            </a:extLst>
          </p:cNvPr>
          <p:cNvPicPr>
            <a:picLocks noChangeAspect="1"/>
          </p:cNvPicPr>
          <p:nvPr/>
        </p:nvPicPr>
        <p:blipFill>
          <a:blip r:embed="rId3"/>
          <a:stretch>
            <a:fillRect/>
          </a:stretch>
        </p:blipFill>
        <p:spPr>
          <a:xfrm>
            <a:off x="1755854" y="1871179"/>
            <a:ext cx="9268704" cy="4912821"/>
          </a:xfrm>
          <a:prstGeom prst="rect">
            <a:avLst/>
          </a:prstGeom>
        </p:spPr>
      </p:pic>
    </p:spTree>
    <p:extLst>
      <p:ext uri="{BB962C8B-B14F-4D97-AF65-F5344CB8AC3E}">
        <p14:creationId xmlns:p14="http://schemas.microsoft.com/office/powerpoint/2010/main" val="185661469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Advanced ARM Templates </a:t>
            </a:r>
          </a:p>
        </p:txBody>
      </p:sp>
    </p:spTree>
    <p:extLst>
      <p:ext uri="{BB962C8B-B14F-4D97-AF65-F5344CB8AC3E}">
        <p14:creationId xmlns:p14="http://schemas.microsoft.com/office/powerpoint/2010/main" val="35865775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Break down the deployment into smaller modules that can be useful for testing and reuse.</a:t>
            </a:r>
          </a:p>
          <a:p>
            <a:pPr lvl="0">
              <a:defRPr/>
            </a:pPr>
            <a:endPar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308603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err="1">
                <a:solidFill>
                  <a:srgbClr val="0072C6"/>
                </a:solidFill>
              </a:rPr>
              <a:t>Microsoft.Resources</a:t>
            </a:r>
            <a:r>
              <a:rPr lang="en-US" sz="5400">
                <a:solidFill>
                  <a:srgbClr val="0072C6"/>
                </a:solidFill>
              </a:rPr>
              <a:t>/deployments</a:t>
            </a:r>
            <a:br>
              <a:rPr lang="en-US" sz="5400">
                <a:solidFill>
                  <a:srgbClr val="0072C6"/>
                </a:solidFill>
              </a:rPr>
            </a:br>
            <a:br>
              <a:rPr lang="en-US" sz="5400">
                <a:solidFill>
                  <a:srgbClr val="0072C6"/>
                </a:solidFill>
              </a:rPr>
            </a:br>
            <a:r>
              <a:rPr lang="en-US" sz="5400" err="1">
                <a:solidFill>
                  <a:srgbClr val="0072C6"/>
                </a:solidFill>
              </a:rPr>
              <a:t>Microsoft.Compute</a:t>
            </a:r>
            <a:r>
              <a:rPr lang="en-US" sz="5400">
                <a:solidFill>
                  <a:srgbClr val="0072C6"/>
                </a:solidFill>
              </a:rPr>
              <a:t>/</a:t>
            </a:r>
            <a:r>
              <a:rPr lang="en-US" sz="5400" err="1">
                <a:solidFill>
                  <a:srgbClr val="0072C6"/>
                </a:solidFill>
              </a:rPr>
              <a:t>virtualMachines</a:t>
            </a:r>
            <a:r>
              <a:rPr lang="en-US" sz="5400">
                <a:solidFill>
                  <a:srgbClr val="0072C6"/>
                </a:solidFill>
              </a:rPr>
              <a:t>/</a:t>
            </a:r>
            <a:br>
              <a:rPr lang="en-US" sz="5400">
                <a:solidFill>
                  <a:srgbClr val="0072C6"/>
                </a:solidFill>
              </a:rPr>
            </a:br>
            <a:r>
              <a:rPr lang="en-US" sz="5400">
                <a:solidFill>
                  <a:srgbClr val="0072C6"/>
                </a:solidFill>
              </a:rPr>
              <a:t>extensions</a:t>
            </a:r>
            <a:endPar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8740129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pic>
        <p:nvPicPr>
          <p:cNvPr id="8" name="Picture 7">
            <a:extLst>
              <a:ext uri="{FF2B5EF4-FFF2-40B4-BE49-F238E27FC236}">
                <a16:creationId xmlns:a16="http://schemas.microsoft.com/office/drawing/2014/main" id="{A6F56DC2-079F-4E6B-9600-B903A1DE8C6C}"/>
              </a:ext>
            </a:extLst>
          </p:cNvPr>
          <p:cNvPicPr>
            <a:picLocks noChangeAspect="1"/>
          </p:cNvPicPr>
          <p:nvPr/>
        </p:nvPicPr>
        <p:blipFill>
          <a:blip r:embed="rId3"/>
          <a:stretch>
            <a:fillRect/>
          </a:stretch>
        </p:blipFill>
        <p:spPr>
          <a:xfrm>
            <a:off x="0" y="1212849"/>
            <a:ext cx="12436475" cy="5473617"/>
          </a:xfrm>
          <a:prstGeom prst="rect">
            <a:avLst/>
          </a:prstGeom>
        </p:spPr>
      </p:pic>
    </p:spTree>
    <p:extLst>
      <p:ext uri="{BB962C8B-B14F-4D97-AF65-F5344CB8AC3E}">
        <p14:creationId xmlns:p14="http://schemas.microsoft.com/office/powerpoint/2010/main" val="4204206143"/>
      </p:ext>
    </p:extLst>
  </p:cSld>
  <p:clrMapOvr>
    <a:masterClrMapping/>
  </p:clrMapOvr>
  <p:transition>
    <p:fade/>
  </p:transition>
</p:sld>
</file>

<file path=ppt/theme/theme1.xml><?xml version="1.0" encoding="utf-8"?>
<a:theme xmlns:a="http://schemas.openxmlformats.org/drawingml/2006/main" name="WHITE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7ECE1352-66D6-4DA4-B9DA-DF4A08559E4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3.xml><?xml version="1.0" encoding="utf-8"?>
<a:theme xmlns:a="http://schemas.openxmlformats.org/drawingml/2006/main" name="1_COLOR TEMPLAT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4.xml><?xml version="1.0" encoding="utf-8"?>
<a:theme xmlns:a="http://schemas.openxmlformats.org/drawingml/2006/main" name="2_COLOR TEMPLAT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5.xml><?xml version="1.0" encoding="utf-8"?>
<a:theme xmlns:a="http://schemas.openxmlformats.org/drawingml/2006/main" name="3_COLOR TEMPLAT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6.xml><?xml version="1.0" encoding="utf-8"?>
<a:theme xmlns:a="http://schemas.openxmlformats.org/drawingml/2006/main" name="MMS_2012_PowerPoint_Template">
  <a:themeElements>
    <a:clrScheme name="MMS2012">
      <a:dk1>
        <a:srgbClr val="000000"/>
      </a:dk1>
      <a:lt1>
        <a:srgbClr val="FFFFFF"/>
      </a:lt1>
      <a:dk2>
        <a:srgbClr val="595959"/>
      </a:dk2>
      <a:lt2>
        <a:srgbClr val="84A8D8"/>
      </a:lt2>
      <a:accent1>
        <a:srgbClr val="031B2F"/>
      </a:accent1>
      <a:accent2>
        <a:srgbClr val="84A8D8"/>
      </a:accent2>
      <a:accent3>
        <a:srgbClr val="D85727"/>
      </a:accent3>
      <a:accent4>
        <a:srgbClr val="FFC40C"/>
      </a:accent4>
      <a:accent5>
        <a:srgbClr val="9A180D"/>
      </a:accent5>
      <a:accent6>
        <a:srgbClr val="004518"/>
      </a:accent6>
      <a:hlink>
        <a:srgbClr val="E7B921"/>
      </a:hlink>
      <a:folHlink>
        <a:srgbClr val="00B0F0"/>
      </a:folHlink>
    </a:clrScheme>
    <a:fontScheme name="MMS 2012">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Clr>
            <a:srgbClr val="84A8D8"/>
          </a:buClr>
          <a:buSzPct val="100000"/>
          <a:defRPr sz="3200" dirty="0" err="1" smtClean="0">
            <a:solidFill>
              <a:schemeClr val="tx1">
                <a:alpha val="99000"/>
              </a:schemeClr>
            </a:solidFill>
          </a:defRPr>
        </a:defPPr>
      </a:lstStyle>
    </a:txDef>
  </a:objectDefaults>
  <a:extraClrSchemeLst/>
</a:theme>
</file>

<file path=ppt/theme/theme7.xml><?xml version="1.0" encoding="utf-8"?>
<a:theme xmlns:a="http://schemas.openxmlformats.org/drawingml/2006/main" name="Theme1">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6575346B-D820-4CF1-9CDF-4566DCD10028}" vid="{D06D90EC-F34F-4FFA-A5F1-40A849D57445}"/>
    </a:ext>
  </a:extLst>
</a:theme>
</file>

<file path=ppt/theme/theme8.xml><?xml version="1.0" encoding="utf-8"?>
<a:theme xmlns:a="http://schemas.openxmlformats.org/drawingml/2006/main" name="4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08C0B7C5-468A-4375-ABD1-A7C136A06A08}"/>
    </a:ext>
  </a:extLst>
</a:theme>
</file>

<file path=ppt/theme/theme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449922a-826f-4e03-9823-050547bced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10CA36CF7E84FAEB7DC3A23F67FCE" ma:contentTypeVersion="5" ma:contentTypeDescription="Create a new document." ma:contentTypeScope="" ma:versionID="5ad4ab9fb239690ab2bbdb272384da01">
  <xsd:schema xmlns:xsd="http://www.w3.org/2001/XMLSchema" xmlns:xs="http://www.w3.org/2001/XMLSchema" xmlns:p="http://schemas.microsoft.com/office/2006/metadata/properties" xmlns:ns2="2449922a-826f-4e03-9823-050547bceded" targetNamespace="http://schemas.microsoft.com/office/2006/metadata/properties" ma:root="true" ma:fieldsID="7727b9612072419d807e13314fcf3134" ns2:_="">
    <xsd:import namespace="2449922a-826f-4e03-9823-050547bcede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49922a-826f-4e03-9823-050547bced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2449922a-826f-4e03-9823-050547bcede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C05FAE5-2D8F-4188-AC66-1E519BBF40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49922a-826f-4e03-9823-050547bced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TotalTime>
  <Words>5394</Words>
  <Application>Microsoft Office PowerPoint</Application>
  <PresentationFormat>Custom</PresentationFormat>
  <Paragraphs>741</Paragraphs>
  <Slides>128</Slides>
  <Notes>93</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128</vt:i4>
      </vt:variant>
    </vt:vector>
  </HeadingPairs>
  <TitlesOfParts>
    <vt:vector size="147" baseType="lpstr">
      <vt:lpstr>Arial</vt:lpstr>
      <vt:lpstr>Arial Unicode MS</vt:lpstr>
      <vt:lpstr>Calibri</vt:lpstr>
      <vt:lpstr>Consolas</vt:lpstr>
      <vt:lpstr>Segoe Pro Light</vt:lpstr>
      <vt:lpstr>Segoe UI</vt:lpstr>
      <vt:lpstr>Segoe UI Light</vt:lpstr>
      <vt:lpstr>Segoe UI Semibold</vt:lpstr>
      <vt:lpstr>Segoe UI Semilight</vt:lpstr>
      <vt:lpstr>Wingdings</vt:lpstr>
      <vt:lpstr>WHITE TEMPLATE</vt:lpstr>
      <vt:lpstr>COLOR TEMPLATE</vt:lpstr>
      <vt:lpstr>1_COLOR TEMPLATE</vt:lpstr>
      <vt:lpstr>2_COLOR TEMPLATE</vt:lpstr>
      <vt:lpstr>3_COLOR TEMPLATE</vt:lpstr>
      <vt:lpstr>MMS_2012_PowerPoint_Template</vt:lpstr>
      <vt:lpstr>Theme1</vt:lpstr>
      <vt:lpstr>4_COLOR TEMPLATE</vt:lpstr>
      <vt:lpstr>Azure PPT Template - 2018</vt:lpstr>
      <vt:lpstr>Copyright</vt:lpstr>
      <vt:lpstr>Azure Superpowers Level up with DevOps</vt:lpstr>
      <vt:lpstr>What is DevOps?</vt:lpstr>
      <vt:lpstr>What are the current business challenges?</vt:lpstr>
      <vt:lpstr>What are the current technical challenges? </vt:lpstr>
      <vt:lpstr>Release Pipeline and Code based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Agenda</vt:lpstr>
      <vt:lpstr>Agenda</vt:lpstr>
      <vt:lpstr>Agenda</vt:lpstr>
      <vt:lpstr>Agenda</vt:lpstr>
      <vt:lpstr>Course Overview Video</vt:lpstr>
      <vt:lpstr>Azure Tools Lab</vt:lpstr>
      <vt:lpstr>Visual Studio Code</vt:lpstr>
      <vt:lpstr>Azure Service Principals</vt:lpstr>
      <vt:lpstr>PowerPoint Presentation</vt:lpstr>
      <vt:lpstr>Azure Service Principals</vt:lpstr>
      <vt:lpstr>Azure Service Principals</vt:lpstr>
      <vt:lpstr>Azure Service Principals</vt:lpstr>
      <vt:lpstr>Azure Service Principals</vt:lpstr>
      <vt:lpstr>Tips &amp; Gotchas</vt:lpstr>
      <vt:lpstr>Service Principals Review </vt:lpstr>
      <vt:lpstr>Simple ARM Templates</vt:lpstr>
      <vt:lpstr>Azure Resource Manager (ARM) Templates</vt:lpstr>
      <vt:lpstr>Provisioning Resources with ARM Templates</vt:lpstr>
      <vt:lpstr>Azure Resource Manager (ARM) Templates</vt:lpstr>
      <vt:lpstr>ARM Template Schema</vt:lpstr>
      <vt:lpstr>ARM Templates        VS         Azure PowerShell</vt:lpstr>
      <vt:lpstr>Azure Quick Starts</vt:lpstr>
      <vt:lpstr>Azure Quick Starts</vt:lpstr>
      <vt:lpstr>Azure Portal</vt:lpstr>
      <vt:lpstr>ARM Templates Review </vt:lpstr>
      <vt:lpstr>Azure DevOps</vt:lpstr>
      <vt:lpstr>Azure DevOps</vt:lpstr>
      <vt:lpstr>Azure DevOps</vt:lpstr>
      <vt:lpstr>Azure DevOps</vt:lpstr>
      <vt:lpstr>Azure DevOps</vt:lpstr>
      <vt:lpstr>Azure DevOps Lab</vt:lpstr>
      <vt:lpstr>VS Code and Git</vt:lpstr>
      <vt:lpstr>Visual Studio Code</vt:lpstr>
      <vt:lpstr>Git</vt:lpstr>
      <vt:lpstr>Git</vt:lpstr>
      <vt:lpstr>Git</vt:lpstr>
      <vt:lpstr>PowerPoint Presentation</vt:lpstr>
      <vt:lpstr>PowerPoint Presentation</vt:lpstr>
      <vt:lpstr>Agenda</vt:lpstr>
      <vt:lpstr>PowerPoint Presentation</vt:lpstr>
      <vt:lpstr>Azure Superpowers Level up with DevOps</vt:lpstr>
      <vt:lpstr>Advanced ARM Templates - Prereqs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Agenda</vt:lpstr>
      <vt:lpstr>PowerShell Desired State Configuration (DSC) </vt:lpstr>
      <vt:lpstr>Release Pipeline and Code based deployment</vt:lpstr>
      <vt:lpstr>PowerShell DSC</vt:lpstr>
      <vt:lpstr>PowerShell DSC</vt:lpstr>
      <vt:lpstr>PowerShell DSC</vt:lpstr>
      <vt:lpstr>PowerShell – Simple Function</vt:lpstr>
      <vt:lpstr>PowerShell DSC – Simple DSC</vt:lpstr>
      <vt:lpstr>PowerShell DSC - Output</vt:lpstr>
      <vt:lpstr>PowerShell DSC – MOF File</vt:lpstr>
      <vt:lpstr>PowerShell DSC – Apply Configuration (MOF)</vt:lpstr>
      <vt:lpstr>PowerShell DSC – Test and Apply</vt:lpstr>
      <vt:lpstr>PowerShell DSC - Verify</vt:lpstr>
      <vt:lpstr>PowerShell DSC</vt:lpstr>
      <vt:lpstr>PowerShell DSC</vt:lpstr>
      <vt:lpstr>Azure Storage Accounts and SAS Tokens</vt:lpstr>
      <vt:lpstr>Azure Storage Accounts </vt:lpstr>
      <vt:lpstr>Azure Storage Accounts </vt:lpstr>
      <vt:lpstr>Azure Storage Accounts </vt:lpstr>
      <vt:lpstr>PowerShell DSC</vt:lpstr>
      <vt:lpstr>Advanced ARM Templates </vt:lpstr>
      <vt:lpstr>Advanced ARM Templates</vt:lpstr>
      <vt:lpstr>Advanced ARM Templates </vt:lpstr>
      <vt:lpstr>Advanced ARM Templates </vt:lpstr>
      <vt:lpstr>Advanced ARM Templates </vt:lpstr>
      <vt:lpstr>Agenda</vt:lpstr>
      <vt:lpstr>PowerPoint Presentation</vt:lpstr>
      <vt:lpstr>Azure Superpowers Level up with DevOps</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Agenda</vt:lpstr>
      <vt:lpstr>PowerPoint Presentation</vt:lpstr>
      <vt:lpstr>PowerPoint Presentation</vt:lpstr>
      <vt:lpstr>PowerPoint Presentation</vt:lpstr>
      <vt:lpstr>PowerPoint Presentation</vt:lpstr>
      <vt:lpstr>PowerPoint Presentation</vt:lpstr>
      <vt:lpstr>Azure DevOps</vt:lpstr>
      <vt:lpstr>Azure DevOps</vt:lpstr>
      <vt:lpstr>Azure DevOps</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Superpowers Level up with DevOps</dc:title>
  <dc:creator>Ralph Kyttle</dc:creator>
  <cp:lastModifiedBy>Ralph Kyttle</cp:lastModifiedBy>
  <cp:revision>10</cp:revision>
  <dcterms:modified xsi:type="dcterms:W3CDTF">2019-07-21T21:47:13Z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0x01010012310CA36CF7E84FAEB7DC3A23F67FCE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ldusoli@microsoft.com</vt:lpwstr>
  </property>
  <property fmtid="{D5CDD505-2E9C-101B-9397-08002B2CF9AE}" pid="15" name="MSIP_Label_f42aa342-8706-4288-bd11-ebb85995028c_SetDate">
    <vt:lpwstr>2017-09-01T12:49:31.8239414-05:00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89600">
    <vt:lpwstr>6</vt:lpwstr>
  </property>
  <property fmtid="{D5CDD505-2E9C-101B-9397-08002B2CF9AE}" pid="21" name="AuthorIds_UIVersion_122880">
    <vt:lpwstr>18</vt:lpwstr>
  </property>
</Properties>
</file>